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57" r:id="rId6"/>
    <p:sldId id="319" r:id="rId7"/>
    <p:sldId id="320" r:id="rId8"/>
    <p:sldId id="321" r:id="rId9"/>
    <p:sldId id="322" r:id="rId10"/>
    <p:sldId id="323" r:id="rId11"/>
    <p:sldId id="325" r:id="rId12"/>
    <p:sldId id="326" r:id="rId13"/>
    <p:sldId id="328" r:id="rId14"/>
    <p:sldId id="327" r:id="rId15"/>
  </p:sldIdLst>
  <p:sldSz cx="12192000" cy="6858000"/>
  <p:notesSz cx="6858000" cy="9144000"/>
  <p:defaultTextStyle>
    <a:defPPr>
      <a:defRPr lang="es-D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442" autoAdjust="0"/>
  </p:normalViewPr>
  <p:slideViewPr>
    <p:cSldViewPr snapToGrid="0">
      <p:cViewPr varScale="1">
        <p:scale>
          <a:sx n="102" d="100"/>
          <a:sy n="102" d="100"/>
        </p:scale>
        <p:origin x="91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klin O Castillo S" userId="35ad64ab-5edd-4c2a-8190-cf76be65f684" providerId="ADAL" clId="{3D1BD76C-D9EB-4169-BCBE-2B05265F1D59}"/>
    <pc:docChg chg="modSld">
      <pc:chgData name="Franklin O Castillo S" userId="35ad64ab-5edd-4c2a-8190-cf76be65f684" providerId="ADAL" clId="{3D1BD76C-D9EB-4169-BCBE-2B05265F1D59}" dt="2023-04-27T14:16:00.241" v="1" actId="20577"/>
      <pc:docMkLst>
        <pc:docMk/>
      </pc:docMkLst>
      <pc:sldChg chg="modSp mod">
        <pc:chgData name="Franklin O Castillo S" userId="35ad64ab-5edd-4c2a-8190-cf76be65f684" providerId="ADAL" clId="{3D1BD76C-D9EB-4169-BCBE-2B05265F1D59}" dt="2023-04-27T14:16:00.241" v="1" actId="20577"/>
        <pc:sldMkLst>
          <pc:docMk/>
          <pc:sldMk cId="3813209627" sldId="256"/>
        </pc:sldMkLst>
        <pc:spChg chg="mod">
          <ac:chgData name="Franklin O Castillo S" userId="35ad64ab-5edd-4c2a-8190-cf76be65f684" providerId="ADAL" clId="{3D1BD76C-D9EB-4169-BCBE-2B05265F1D59}" dt="2023-04-27T14:16:00.241" v="1" actId="20577"/>
          <ac:spMkLst>
            <pc:docMk/>
            <pc:sldMk cId="3813209627" sldId="256"/>
            <ac:spMk id="29" creationId="{5F484C3C-45B7-4E4A-BE09-2FF0368CAD7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D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19198A-9474-4043-A9E2-55F899F2774B}" type="datetimeFigureOut">
              <a:rPr lang="es-DO" smtClean="0"/>
              <a:t>27/04/2023</a:t>
            </a:fld>
            <a:endParaRPr lang="es-D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D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D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4CD697-B24E-4F04-9A71-CDA347560372}" type="slidenum">
              <a:rPr lang="es-DO" smtClean="0"/>
              <a:t>‹#›</a:t>
            </a:fld>
            <a:endParaRPr lang="es-DO"/>
          </a:p>
        </p:txBody>
      </p:sp>
    </p:spTree>
    <p:extLst>
      <p:ext uri="{BB962C8B-B14F-4D97-AF65-F5344CB8AC3E}">
        <p14:creationId xmlns:p14="http://schemas.microsoft.com/office/powerpoint/2010/main" val="571265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8EEE3-9BF7-4D1A-A491-A08E46C58E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DO"/>
          </a:p>
        </p:txBody>
      </p:sp>
      <p:sp>
        <p:nvSpPr>
          <p:cNvPr id="3" name="Subtitle 2">
            <a:extLst>
              <a:ext uri="{FF2B5EF4-FFF2-40B4-BE49-F238E27FC236}">
                <a16:creationId xmlns:a16="http://schemas.microsoft.com/office/drawing/2014/main" id="{2002A6E5-290E-4BF6-96B9-33BF5BFF5D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DO"/>
          </a:p>
        </p:txBody>
      </p:sp>
      <p:sp>
        <p:nvSpPr>
          <p:cNvPr id="4" name="Date Placeholder 3">
            <a:extLst>
              <a:ext uri="{FF2B5EF4-FFF2-40B4-BE49-F238E27FC236}">
                <a16:creationId xmlns:a16="http://schemas.microsoft.com/office/drawing/2014/main" id="{8FFB8BE7-0D93-421E-B6AF-DF1F850AF6D8}"/>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47D6ADB6-0FFD-46DE-A54E-3A0A2123A085}"/>
              </a:ext>
            </a:extLst>
          </p:cNvPr>
          <p:cNvSpPr>
            <a:spLocks noGrp="1"/>
          </p:cNvSpPr>
          <p:nvPr>
            <p:ph type="ftr" sz="quarter" idx="11"/>
          </p:nvPr>
        </p:nvSpPr>
        <p:spPr/>
        <p:txBody>
          <a:bodyPr/>
          <a:lstStyle/>
          <a:p>
            <a:endParaRPr lang="es-DO"/>
          </a:p>
        </p:txBody>
      </p:sp>
      <p:sp>
        <p:nvSpPr>
          <p:cNvPr id="6" name="Slide Number Placeholder 5">
            <a:extLst>
              <a:ext uri="{FF2B5EF4-FFF2-40B4-BE49-F238E27FC236}">
                <a16:creationId xmlns:a16="http://schemas.microsoft.com/office/drawing/2014/main" id="{386A2C39-D364-4162-B6F7-D955D8AD6DC6}"/>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2251655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AF8FD-E0F9-40B9-8AD4-A39B9CE7D0BC}"/>
              </a:ext>
            </a:extLst>
          </p:cNvPr>
          <p:cNvSpPr>
            <a:spLocks noGrp="1"/>
          </p:cNvSpPr>
          <p:nvPr>
            <p:ph type="title"/>
          </p:nvPr>
        </p:nvSpPr>
        <p:spPr/>
        <p:txBody>
          <a:bodyPr/>
          <a:lstStyle/>
          <a:p>
            <a:r>
              <a:rPr lang="en-US"/>
              <a:t>Click to edit Master title style</a:t>
            </a:r>
            <a:endParaRPr lang="es-DO"/>
          </a:p>
        </p:txBody>
      </p:sp>
      <p:sp>
        <p:nvSpPr>
          <p:cNvPr id="3" name="Vertical Text Placeholder 2">
            <a:extLst>
              <a:ext uri="{FF2B5EF4-FFF2-40B4-BE49-F238E27FC236}">
                <a16:creationId xmlns:a16="http://schemas.microsoft.com/office/drawing/2014/main" id="{CCB4A8D2-0AC4-4DDB-BECC-B2862972E0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Date Placeholder 3">
            <a:extLst>
              <a:ext uri="{FF2B5EF4-FFF2-40B4-BE49-F238E27FC236}">
                <a16:creationId xmlns:a16="http://schemas.microsoft.com/office/drawing/2014/main" id="{614A1AB2-21A4-4896-A4D2-D22CF3FBCB98}"/>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57FA9F0E-F76F-4D06-ABF6-35F52EA87926}"/>
              </a:ext>
            </a:extLst>
          </p:cNvPr>
          <p:cNvSpPr>
            <a:spLocks noGrp="1"/>
          </p:cNvSpPr>
          <p:nvPr>
            <p:ph type="ftr" sz="quarter" idx="11"/>
          </p:nvPr>
        </p:nvSpPr>
        <p:spPr/>
        <p:txBody>
          <a:bodyPr/>
          <a:lstStyle/>
          <a:p>
            <a:endParaRPr lang="es-DO"/>
          </a:p>
        </p:txBody>
      </p:sp>
      <p:sp>
        <p:nvSpPr>
          <p:cNvPr id="6" name="Slide Number Placeholder 5">
            <a:extLst>
              <a:ext uri="{FF2B5EF4-FFF2-40B4-BE49-F238E27FC236}">
                <a16:creationId xmlns:a16="http://schemas.microsoft.com/office/drawing/2014/main" id="{35685912-59DC-42A5-8456-A107BB9BE51C}"/>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267775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0155C3-6C50-474B-A65E-BE588C098E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DO"/>
          </a:p>
        </p:txBody>
      </p:sp>
      <p:sp>
        <p:nvSpPr>
          <p:cNvPr id="3" name="Vertical Text Placeholder 2">
            <a:extLst>
              <a:ext uri="{FF2B5EF4-FFF2-40B4-BE49-F238E27FC236}">
                <a16:creationId xmlns:a16="http://schemas.microsoft.com/office/drawing/2014/main" id="{0D058EFD-0796-403B-9DC8-0867083E83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Date Placeholder 3">
            <a:extLst>
              <a:ext uri="{FF2B5EF4-FFF2-40B4-BE49-F238E27FC236}">
                <a16:creationId xmlns:a16="http://schemas.microsoft.com/office/drawing/2014/main" id="{0062981F-9ACC-420E-83FF-5A56C9EC28A3}"/>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02EB9B2C-2341-48C2-B904-A2194A2B2EB1}"/>
              </a:ext>
            </a:extLst>
          </p:cNvPr>
          <p:cNvSpPr>
            <a:spLocks noGrp="1"/>
          </p:cNvSpPr>
          <p:nvPr>
            <p:ph type="ftr" sz="quarter" idx="11"/>
          </p:nvPr>
        </p:nvSpPr>
        <p:spPr/>
        <p:txBody>
          <a:bodyPr/>
          <a:lstStyle/>
          <a:p>
            <a:endParaRPr lang="es-DO"/>
          </a:p>
        </p:txBody>
      </p:sp>
      <p:sp>
        <p:nvSpPr>
          <p:cNvPr id="6" name="Slide Number Placeholder 5">
            <a:extLst>
              <a:ext uri="{FF2B5EF4-FFF2-40B4-BE49-F238E27FC236}">
                <a16:creationId xmlns:a16="http://schemas.microsoft.com/office/drawing/2014/main" id="{8DA279CF-1AED-46CA-AE74-AE643C42A8DC}"/>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1688297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9240B-04DE-46A7-9062-606B3964CCC5}"/>
              </a:ext>
            </a:extLst>
          </p:cNvPr>
          <p:cNvSpPr>
            <a:spLocks noGrp="1"/>
          </p:cNvSpPr>
          <p:nvPr>
            <p:ph type="title"/>
          </p:nvPr>
        </p:nvSpPr>
        <p:spPr/>
        <p:txBody>
          <a:bodyPr/>
          <a:lstStyle/>
          <a:p>
            <a:r>
              <a:rPr lang="en-US"/>
              <a:t>Click to edit Master title style</a:t>
            </a:r>
            <a:endParaRPr lang="es-DO"/>
          </a:p>
        </p:txBody>
      </p:sp>
      <p:sp>
        <p:nvSpPr>
          <p:cNvPr id="3" name="Content Placeholder 2">
            <a:extLst>
              <a:ext uri="{FF2B5EF4-FFF2-40B4-BE49-F238E27FC236}">
                <a16:creationId xmlns:a16="http://schemas.microsoft.com/office/drawing/2014/main" id="{D5C7386F-DC3F-4A90-934B-3572D8AD54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Date Placeholder 3">
            <a:extLst>
              <a:ext uri="{FF2B5EF4-FFF2-40B4-BE49-F238E27FC236}">
                <a16:creationId xmlns:a16="http://schemas.microsoft.com/office/drawing/2014/main" id="{B0DD7ACE-9948-4150-A3F8-C634E30DA1A2}"/>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C230EFAB-B904-43AE-B8EC-A18AA33E1348}"/>
              </a:ext>
            </a:extLst>
          </p:cNvPr>
          <p:cNvSpPr>
            <a:spLocks noGrp="1"/>
          </p:cNvSpPr>
          <p:nvPr>
            <p:ph type="ftr" sz="quarter" idx="11"/>
          </p:nvPr>
        </p:nvSpPr>
        <p:spPr/>
        <p:txBody>
          <a:bodyPr/>
          <a:lstStyle/>
          <a:p>
            <a:endParaRPr lang="es-DO"/>
          </a:p>
        </p:txBody>
      </p:sp>
      <p:sp>
        <p:nvSpPr>
          <p:cNvPr id="6" name="Slide Number Placeholder 5">
            <a:extLst>
              <a:ext uri="{FF2B5EF4-FFF2-40B4-BE49-F238E27FC236}">
                <a16:creationId xmlns:a16="http://schemas.microsoft.com/office/drawing/2014/main" id="{BAC12D1E-3993-4580-A7AB-B061CFFE6012}"/>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1618105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6F4A5-5549-4A24-A8DA-9BA1919C31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DO"/>
          </a:p>
        </p:txBody>
      </p:sp>
      <p:sp>
        <p:nvSpPr>
          <p:cNvPr id="3" name="Text Placeholder 2">
            <a:extLst>
              <a:ext uri="{FF2B5EF4-FFF2-40B4-BE49-F238E27FC236}">
                <a16:creationId xmlns:a16="http://schemas.microsoft.com/office/drawing/2014/main" id="{C9B2160D-443B-4134-9298-43E1BB17B7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0FC43F-A312-4F15-A396-3119CEE5AF04}"/>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3D06BDA3-6F14-4104-9A18-6A625CFA1923}"/>
              </a:ext>
            </a:extLst>
          </p:cNvPr>
          <p:cNvSpPr>
            <a:spLocks noGrp="1"/>
          </p:cNvSpPr>
          <p:nvPr>
            <p:ph type="ftr" sz="quarter" idx="11"/>
          </p:nvPr>
        </p:nvSpPr>
        <p:spPr/>
        <p:txBody>
          <a:bodyPr/>
          <a:lstStyle/>
          <a:p>
            <a:endParaRPr lang="es-DO"/>
          </a:p>
        </p:txBody>
      </p:sp>
      <p:sp>
        <p:nvSpPr>
          <p:cNvPr id="6" name="Slide Number Placeholder 5">
            <a:extLst>
              <a:ext uri="{FF2B5EF4-FFF2-40B4-BE49-F238E27FC236}">
                <a16:creationId xmlns:a16="http://schemas.microsoft.com/office/drawing/2014/main" id="{274B40A7-30F3-47F1-ABE8-ADAA1A2E7200}"/>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1607439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19451-9E94-4964-AE53-B652579016CC}"/>
              </a:ext>
            </a:extLst>
          </p:cNvPr>
          <p:cNvSpPr>
            <a:spLocks noGrp="1"/>
          </p:cNvSpPr>
          <p:nvPr>
            <p:ph type="title"/>
          </p:nvPr>
        </p:nvSpPr>
        <p:spPr/>
        <p:txBody>
          <a:bodyPr/>
          <a:lstStyle/>
          <a:p>
            <a:r>
              <a:rPr lang="en-US"/>
              <a:t>Click to edit Master title style</a:t>
            </a:r>
            <a:endParaRPr lang="es-DO"/>
          </a:p>
        </p:txBody>
      </p:sp>
      <p:sp>
        <p:nvSpPr>
          <p:cNvPr id="3" name="Content Placeholder 2">
            <a:extLst>
              <a:ext uri="{FF2B5EF4-FFF2-40B4-BE49-F238E27FC236}">
                <a16:creationId xmlns:a16="http://schemas.microsoft.com/office/drawing/2014/main" id="{6160AC92-1232-44DA-9117-F3CB5FC2BF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Content Placeholder 3">
            <a:extLst>
              <a:ext uri="{FF2B5EF4-FFF2-40B4-BE49-F238E27FC236}">
                <a16:creationId xmlns:a16="http://schemas.microsoft.com/office/drawing/2014/main" id="{A1FD7F71-A4FC-454D-8AD2-0EFDC66E4D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5" name="Date Placeholder 4">
            <a:extLst>
              <a:ext uri="{FF2B5EF4-FFF2-40B4-BE49-F238E27FC236}">
                <a16:creationId xmlns:a16="http://schemas.microsoft.com/office/drawing/2014/main" id="{2D0BB96B-59D0-4A6A-AB62-964834A27CCD}"/>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6" name="Footer Placeholder 5">
            <a:extLst>
              <a:ext uri="{FF2B5EF4-FFF2-40B4-BE49-F238E27FC236}">
                <a16:creationId xmlns:a16="http://schemas.microsoft.com/office/drawing/2014/main" id="{653A85AA-7180-487B-98DC-449AD32DE9AB}"/>
              </a:ext>
            </a:extLst>
          </p:cNvPr>
          <p:cNvSpPr>
            <a:spLocks noGrp="1"/>
          </p:cNvSpPr>
          <p:nvPr>
            <p:ph type="ftr" sz="quarter" idx="11"/>
          </p:nvPr>
        </p:nvSpPr>
        <p:spPr/>
        <p:txBody>
          <a:bodyPr/>
          <a:lstStyle/>
          <a:p>
            <a:endParaRPr lang="es-DO"/>
          </a:p>
        </p:txBody>
      </p:sp>
      <p:sp>
        <p:nvSpPr>
          <p:cNvPr id="7" name="Slide Number Placeholder 6">
            <a:extLst>
              <a:ext uri="{FF2B5EF4-FFF2-40B4-BE49-F238E27FC236}">
                <a16:creationId xmlns:a16="http://schemas.microsoft.com/office/drawing/2014/main" id="{FEC4B39C-957B-4DDB-90F0-C62EB241E37C}"/>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2700482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72DF3-38ED-465C-B65B-2FC0BD704D8A}"/>
              </a:ext>
            </a:extLst>
          </p:cNvPr>
          <p:cNvSpPr>
            <a:spLocks noGrp="1"/>
          </p:cNvSpPr>
          <p:nvPr>
            <p:ph type="title"/>
          </p:nvPr>
        </p:nvSpPr>
        <p:spPr>
          <a:xfrm>
            <a:off x="839788" y="365125"/>
            <a:ext cx="10515600" cy="1325563"/>
          </a:xfrm>
        </p:spPr>
        <p:txBody>
          <a:bodyPr/>
          <a:lstStyle/>
          <a:p>
            <a:r>
              <a:rPr lang="en-US"/>
              <a:t>Click to edit Master title style</a:t>
            </a:r>
            <a:endParaRPr lang="es-DO"/>
          </a:p>
        </p:txBody>
      </p:sp>
      <p:sp>
        <p:nvSpPr>
          <p:cNvPr id="3" name="Text Placeholder 2">
            <a:extLst>
              <a:ext uri="{FF2B5EF4-FFF2-40B4-BE49-F238E27FC236}">
                <a16:creationId xmlns:a16="http://schemas.microsoft.com/office/drawing/2014/main" id="{99232C5F-9701-433D-9E57-0325CC586B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3F78C3D-CDD8-484F-85FA-86C838E7BA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5" name="Text Placeholder 4">
            <a:extLst>
              <a:ext uri="{FF2B5EF4-FFF2-40B4-BE49-F238E27FC236}">
                <a16:creationId xmlns:a16="http://schemas.microsoft.com/office/drawing/2014/main" id="{DABA4AB1-64D3-42B6-9E6C-73DAB3AED5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38DF7B-208B-4F85-9FA8-DC61B8B56EA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7" name="Date Placeholder 6">
            <a:extLst>
              <a:ext uri="{FF2B5EF4-FFF2-40B4-BE49-F238E27FC236}">
                <a16:creationId xmlns:a16="http://schemas.microsoft.com/office/drawing/2014/main" id="{04FB3034-5513-4CFF-B753-82FF73EA7196}"/>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8" name="Footer Placeholder 7">
            <a:extLst>
              <a:ext uri="{FF2B5EF4-FFF2-40B4-BE49-F238E27FC236}">
                <a16:creationId xmlns:a16="http://schemas.microsoft.com/office/drawing/2014/main" id="{677C6B99-45F0-4367-A348-CF7749726CD8}"/>
              </a:ext>
            </a:extLst>
          </p:cNvPr>
          <p:cNvSpPr>
            <a:spLocks noGrp="1"/>
          </p:cNvSpPr>
          <p:nvPr>
            <p:ph type="ftr" sz="quarter" idx="11"/>
          </p:nvPr>
        </p:nvSpPr>
        <p:spPr/>
        <p:txBody>
          <a:bodyPr/>
          <a:lstStyle/>
          <a:p>
            <a:endParaRPr lang="es-DO"/>
          </a:p>
        </p:txBody>
      </p:sp>
      <p:sp>
        <p:nvSpPr>
          <p:cNvPr id="9" name="Slide Number Placeholder 8">
            <a:extLst>
              <a:ext uri="{FF2B5EF4-FFF2-40B4-BE49-F238E27FC236}">
                <a16:creationId xmlns:a16="http://schemas.microsoft.com/office/drawing/2014/main" id="{80337F67-3FE6-4BF7-AA7F-FE7F5BEE9726}"/>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1935247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A156A-4FAD-42AE-A2AB-3D9F3218DC73}"/>
              </a:ext>
            </a:extLst>
          </p:cNvPr>
          <p:cNvSpPr>
            <a:spLocks noGrp="1"/>
          </p:cNvSpPr>
          <p:nvPr>
            <p:ph type="title"/>
          </p:nvPr>
        </p:nvSpPr>
        <p:spPr/>
        <p:txBody>
          <a:bodyPr/>
          <a:lstStyle/>
          <a:p>
            <a:r>
              <a:rPr lang="en-US"/>
              <a:t>Click to edit Master title style</a:t>
            </a:r>
            <a:endParaRPr lang="es-DO"/>
          </a:p>
        </p:txBody>
      </p:sp>
      <p:sp>
        <p:nvSpPr>
          <p:cNvPr id="3" name="Date Placeholder 2">
            <a:extLst>
              <a:ext uri="{FF2B5EF4-FFF2-40B4-BE49-F238E27FC236}">
                <a16:creationId xmlns:a16="http://schemas.microsoft.com/office/drawing/2014/main" id="{A7FF698F-2626-4FD4-9887-E8BE516BC0F4}"/>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4" name="Footer Placeholder 3">
            <a:extLst>
              <a:ext uri="{FF2B5EF4-FFF2-40B4-BE49-F238E27FC236}">
                <a16:creationId xmlns:a16="http://schemas.microsoft.com/office/drawing/2014/main" id="{32AA1538-1346-48DB-9F12-6575923B9F45}"/>
              </a:ext>
            </a:extLst>
          </p:cNvPr>
          <p:cNvSpPr>
            <a:spLocks noGrp="1"/>
          </p:cNvSpPr>
          <p:nvPr>
            <p:ph type="ftr" sz="quarter" idx="11"/>
          </p:nvPr>
        </p:nvSpPr>
        <p:spPr/>
        <p:txBody>
          <a:bodyPr/>
          <a:lstStyle/>
          <a:p>
            <a:endParaRPr lang="es-DO"/>
          </a:p>
        </p:txBody>
      </p:sp>
      <p:sp>
        <p:nvSpPr>
          <p:cNvPr id="5" name="Slide Number Placeholder 4">
            <a:extLst>
              <a:ext uri="{FF2B5EF4-FFF2-40B4-BE49-F238E27FC236}">
                <a16:creationId xmlns:a16="http://schemas.microsoft.com/office/drawing/2014/main" id="{454B2175-8F47-4989-9623-3E67448EC7A8}"/>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2773763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C9F172-9756-45ED-8A00-672A47DC997C}"/>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3" name="Footer Placeholder 2">
            <a:extLst>
              <a:ext uri="{FF2B5EF4-FFF2-40B4-BE49-F238E27FC236}">
                <a16:creationId xmlns:a16="http://schemas.microsoft.com/office/drawing/2014/main" id="{470118B9-DC54-4D60-B5B3-1D24928DEC35}"/>
              </a:ext>
            </a:extLst>
          </p:cNvPr>
          <p:cNvSpPr>
            <a:spLocks noGrp="1"/>
          </p:cNvSpPr>
          <p:nvPr>
            <p:ph type="ftr" sz="quarter" idx="11"/>
          </p:nvPr>
        </p:nvSpPr>
        <p:spPr/>
        <p:txBody>
          <a:bodyPr/>
          <a:lstStyle/>
          <a:p>
            <a:endParaRPr lang="es-DO"/>
          </a:p>
        </p:txBody>
      </p:sp>
      <p:sp>
        <p:nvSpPr>
          <p:cNvPr id="4" name="Slide Number Placeholder 3">
            <a:extLst>
              <a:ext uri="{FF2B5EF4-FFF2-40B4-BE49-F238E27FC236}">
                <a16:creationId xmlns:a16="http://schemas.microsoft.com/office/drawing/2014/main" id="{17205332-AA1D-48F0-8D04-2CCB2D9EEEAE}"/>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3507658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2A3A-21DB-4995-9648-D68FB5E04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DO"/>
          </a:p>
        </p:txBody>
      </p:sp>
      <p:sp>
        <p:nvSpPr>
          <p:cNvPr id="3" name="Content Placeholder 2">
            <a:extLst>
              <a:ext uri="{FF2B5EF4-FFF2-40B4-BE49-F238E27FC236}">
                <a16:creationId xmlns:a16="http://schemas.microsoft.com/office/drawing/2014/main" id="{96BE3FD7-5352-409E-B9BF-F9FEF34CD5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Text Placeholder 3">
            <a:extLst>
              <a:ext uri="{FF2B5EF4-FFF2-40B4-BE49-F238E27FC236}">
                <a16:creationId xmlns:a16="http://schemas.microsoft.com/office/drawing/2014/main" id="{C8E5FE60-D173-45AD-9BE9-768931005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32AA35-187A-455E-B61A-8119308AEADE}"/>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6" name="Footer Placeholder 5">
            <a:extLst>
              <a:ext uri="{FF2B5EF4-FFF2-40B4-BE49-F238E27FC236}">
                <a16:creationId xmlns:a16="http://schemas.microsoft.com/office/drawing/2014/main" id="{D0DAA574-C4DD-4EA3-933D-21BC00DA2C96}"/>
              </a:ext>
            </a:extLst>
          </p:cNvPr>
          <p:cNvSpPr>
            <a:spLocks noGrp="1"/>
          </p:cNvSpPr>
          <p:nvPr>
            <p:ph type="ftr" sz="quarter" idx="11"/>
          </p:nvPr>
        </p:nvSpPr>
        <p:spPr/>
        <p:txBody>
          <a:bodyPr/>
          <a:lstStyle/>
          <a:p>
            <a:endParaRPr lang="es-DO"/>
          </a:p>
        </p:txBody>
      </p:sp>
      <p:sp>
        <p:nvSpPr>
          <p:cNvPr id="7" name="Slide Number Placeholder 6">
            <a:extLst>
              <a:ext uri="{FF2B5EF4-FFF2-40B4-BE49-F238E27FC236}">
                <a16:creationId xmlns:a16="http://schemas.microsoft.com/office/drawing/2014/main" id="{CFB7CF70-6230-4CB4-89A0-9E40FC48DC04}"/>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402032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506E4-A641-4377-8D13-BCEEC25553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DO"/>
          </a:p>
        </p:txBody>
      </p:sp>
      <p:sp>
        <p:nvSpPr>
          <p:cNvPr id="3" name="Picture Placeholder 2">
            <a:extLst>
              <a:ext uri="{FF2B5EF4-FFF2-40B4-BE49-F238E27FC236}">
                <a16:creationId xmlns:a16="http://schemas.microsoft.com/office/drawing/2014/main" id="{7745D862-C4B3-46A8-8D14-9DFF1BDECC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DO"/>
          </a:p>
        </p:txBody>
      </p:sp>
      <p:sp>
        <p:nvSpPr>
          <p:cNvPr id="4" name="Text Placeholder 3">
            <a:extLst>
              <a:ext uri="{FF2B5EF4-FFF2-40B4-BE49-F238E27FC236}">
                <a16:creationId xmlns:a16="http://schemas.microsoft.com/office/drawing/2014/main" id="{2A7FA19B-CD34-4227-A53B-E3796BAB60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833C4A-2540-4CE2-A5E8-22FAEFF75BC9}"/>
              </a:ext>
            </a:extLst>
          </p:cNvPr>
          <p:cNvSpPr>
            <a:spLocks noGrp="1"/>
          </p:cNvSpPr>
          <p:nvPr>
            <p:ph type="dt" sz="half" idx="10"/>
          </p:nvPr>
        </p:nvSpPr>
        <p:spPr/>
        <p:txBody>
          <a:bodyPr/>
          <a:lstStyle/>
          <a:p>
            <a:fld id="{E292BDA7-5039-4B51-956D-E7BB14D351DA}" type="datetimeFigureOut">
              <a:rPr lang="es-DO" smtClean="0"/>
              <a:t>27/04/2023</a:t>
            </a:fld>
            <a:endParaRPr lang="es-DO"/>
          </a:p>
        </p:txBody>
      </p:sp>
      <p:sp>
        <p:nvSpPr>
          <p:cNvPr id="6" name="Footer Placeholder 5">
            <a:extLst>
              <a:ext uri="{FF2B5EF4-FFF2-40B4-BE49-F238E27FC236}">
                <a16:creationId xmlns:a16="http://schemas.microsoft.com/office/drawing/2014/main" id="{7CC144F3-C57D-4A5C-801B-C7BE056B2496}"/>
              </a:ext>
            </a:extLst>
          </p:cNvPr>
          <p:cNvSpPr>
            <a:spLocks noGrp="1"/>
          </p:cNvSpPr>
          <p:nvPr>
            <p:ph type="ftr" sz="quarter" idx="11"/>
          </p:nvPr>
        </p:nvSpPr>
        <p:spPr/>
        <p:txBody>
          <a:bodyPr/>
          <a:lstStyle/>
          <a:p>
            <a:endParaRPr lang="es-DO"/>
          </a:p>
        </p:txBody>
      </p:sp>
      <p:sp>
        <p:nvSpPr>
          <p:cNvPr id="7" name="Slide Number Placeholder 6">
            <a:extLst>
              <a:ext uri="{FF2B5EF4-FFF2-40B4-BE49-F238E27FC236}">
                <a16:creationId xmlns:a16="http://schemas.microsoft.com/office/drawing/2014/main" id="{2E9AED49-B161-4AF7-BC8E-3DF499779F93}"/>
              </a:ext>
            </a:extLst>
          </p:cNvPr>
          <p:cNvSpPr>
            <a:spLocks noGrp="1"/>
          </p:cNvSpPr>
          <p:nvPr>
            <p:ph type="sldNum" sz="quarter" idx="12"/>
          </p:nvPr>
        </p:nvSpPr>
        <p:spPr/>
        <p:txBody>
          <a:bodyPr/>
          <a:lstStyle/>
          <a:p>
            <a:fld id="{CE7D6830-72BF-4FD7-9047-0ABB295D15D2}" type="slidenum">
              <a:rPr lang="es-DO" smtClean="0"/>
              <a:t>‹#›</a:t>
            </a:fld>
            <a:endParaRPr lang="es-DO"/>
          </a:p>
        </p:txBody>
      </p:sp>
    </p:spTree>
    <p:extLst>
      <p:ext uri="{BB962C8B-B14F-4D97-AF65-F5344CB8AC3E}">
        <p14:creationId xmlns:p14="http://schemas.microsoft.com/office/powerpoint/2010/main" val="3702894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71A156-4EDD-4357-99AB-1E3F03069E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DO"/>
          </a:p>
        </p:txBody>
      </p:sp>
      <p:sp>
        <p:nvSpPr>
          <p:cNvPr id="3" name="Text Placeholder 2">
            <a:extLst>
              <a:ext uri="{FF2B5EF4-FFF2-40B4-BE49-F238E27FC236}">
                <a16:creationId xmlns:a16="http://schemas.microsoft.com/office/drawing/2014/main" id="{3890EE9D-3DF3-457F-8883-7772AC8A04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DO"/>
          </a:p>
        </p:txBody>
      </p:sp>
      <p:sp>
        <p:nvSpPr>
          <p:cNvPr id="4" name="Date Placeholder 3">
            <a:extLst>
              <a:ext uri="{FF2B5EF4-FFF2-40B4-BE49-F238E27FC236}">
                <a16:creationId xmlns:a16="http://schemas.microsoft.com/office/drawing/2014/main" id="{E7342A4C-F5A3-4350-837F-50D42039D5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92BDA7-5039-4B51-956D-E7BB14D351DA}" type="datetimeFigureOut">
              <a:rPr lang="es-DO" smtClean="0"/>
              <a:t>27/04/2023</a:t>
            </a:fld>
            <a:endParaRPr lang="es-DO"/>
          </a:p>
        </p:txBody>
      </p:sp>
      <p:sp>
        <p:nvSpPr>
          <p:cNvPr id="5" name="Footer Placeholder 4">
            <a:extLst>
              <a:ext uri="{FF2B5EF4-FFF2-40B4-BE49-F238E27FC236}">
                <a16:creationId xmlns:a16="http://schemas.microsoft.com/office/drawing/2014/main" id="{B96A6287-963E-4216-B5EE-27FE159A69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DO"/>
          </a:p>
        </p:txBody>
      </p:sp>
      <p:sp>
        <p:nvSpPr>
          <p:cNvPr id="6" name="Slide Number Placeholder 5">
            <a:extLst>
              <a:ext uri="{FF2B5EF4-FFF2-40B4-BE49-F238E27FC236}">
                <a16:creationId xmlns:a16="http://schemas.microsoft.com/office/drawing/2014/main" id="{8B1FF6A6-54B3-4CB6-B328-2D765E422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7D6830-72BF-4FD7-9047-0ABB295D15D2}" type="slidenum">
              <a:rPr lang="es-DO" smtClean="0"/>
              <a:t>‹#›</a:t>
            </a:fld>
            <a:endParaRPr lang="es-DO"/>
          </a:p>
        </p:txBody>
      </p:sp>
    </p:spTree>
    <p:extLst>
      <p:ext uri="{BB962C8B-B14F-4D97-AF65-F5344CB8AC3E}">
        <p14:creationId xmlns:p14="http://schemas.microsoft.com/office/powerpoint/2010/main" val="3649631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D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www.dgii.gov.d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accessory, businesscard, clipart&#10;&#10;Description automatically generated">
            <a:extLst>
              <a:ext uri="{FF2B5EF4-FFF2-40B4-BE49-F238E27FC236}">
                <a16:creationId xmlns:a16="http://schemas.microsoft.com/office/drawing/2014/main" id="{F35D98C6-5C25-4833-B621-DDCB68BA48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8" name="Título 8">
            <a:extLst>
              <a:ext uri="{FF2B5EF4-FFF2-40B4-BE49-F238E27FC236}">
                <a16:creationId xmlns:a16="http://schemas.microsoft.com/office/drawing/2014/main" id="{3181AD64-F80A-4960-8C51-43790396C07B}"/>
              </a:ext>
            </a:extLst>
          </p:cNvPr>
          <p:cNvSpPr txBox="1">
            <a:spLocks/>
          </p:cNvSpPr>
          <p:nvPr/>
        </p:nvSpPr>
        <p:spPr>
          <a:xfrm>
            <a:off x="2810164" y="3698965"/>
            <a:ext cx="6211215" cy="1539814"/>
          </a:xfrm>
          <a:prstGeom prst="rect">
            <a:avLst/>
          </a:prstGeom>
        </p:spPr>
        <p:txBody>
          <a:bodyPr vert="horz" lIns="91440" tIns="45720" rIns="91440" bIns="45720" rtlCol="0" anchor="t">
            <a:noAutofit/>
          </a:bodyPr>
          <a:lstStyle>
            <a:lvl1pPr algn="r" defTabSz="457200" rtl="0" eaLnBrk="1" latinLnBrk="0" hangingPunct="1">
              <a:spcBef>
                <a:spcPct val="0"/>
              </a:spcBef>
              <a:buNone/>
              <a:defRPr sz="2100" kern="1200">
                <a:solidFill>
                  <a:schemeClr val="bg1"/>
                </a:solidFill>
                <a:latin typeface="Lucida Bright"/>
                <a:ea typeface="+mj-ea"/>
                <a:cs typeface="Lucida Bright"/>
              </a:defRPr>
            </a:lvl1pPr>
          </a:lstStyle>
          <a:p>
            <a:r>
              <a:rPr lang="es-ES_tradnl" sz="3600" b="1">
                <a:latin typeface="Lucida Bright" panose="02040602050505020304" pitchFamily="18" charset="77"/>
                <a:ea typeface="Century Gothic" charset="0"/>
                <a:cs typeface="Century Gothic" charset="0"/>
              </a:rPr>
              <a:t>Vacantes de la </a:t>
            </a:r>
            <a:r>
              <a:rPr lang="es-DO" sz="3600" b="1">
                <a:latin typeface="Lucida Bright" panose="02040602050505020304" pitchFamily="18" charset="77"/>
              </a:rPr>
              <a:t>Tecnología de la Información y Comunicaciones</a:t>
            </a:r>
            <a:endParaRPr lang="es-ES_tradnl" sz="3600" b="1">
              <a:latin typeface="Lucida Bright" panose="02040602050505020304" pitchFamily="18" charset="77"/>
            </a:endParaRPr>
          </a:p>
        </p:txBody>
      </p:sp>
      <p:sp>
        <p:nvSpPr>
          <p:cNvPr id="29" name="Subtítulo 9">
            <a:extLst>
              <a:ext uri="{FF2B5EF4-FFF2-40B4-BE49-F238E27FC236}">
                <a16:creationId xmlns:a16="http://schemas.microsoft.com/office/drawing/2014/main" id="{5F484C3C-45B7-4E4A-BE09-2FF0368CAD7A}"/>
              </a:ext>
            </a:extLst>
          </p:cNvPr>
          <p:cNvSpPr txBox="1">
            <a:spLocks/>
          </p:cNvSpPr>
          <p:nvPr/>
        </p:nvSpPr>
        <p:spPr>
          <a:xfrm>
            <a:off x="3308270" y="5993506"/>
            <a:ext cx="5041900" cy="424656"/>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1200" b="0" i="0" kern="1200" spc="300">
                <a:solidFill>
                  <a:srgbClr val="FFFFFF"/>
                </a:solidFill>
                <a:latin typeface="Lucida Sans"/>
                <a:ea typeface="+mn-ea"/>
                <a:cs typeface="Lucida Sans"/>
              </a:defRPr>
            </a:lvl1pPr>
            <a:lvl2pPr marL="457200" indent="0" algn="ctr" defTabSz="457200" rtl="0" eaLnBrk="1" latinLnBrk="0" hangingPunct="1">
              <a:spcBef>
                <a:spcPct val="20000"/>
              </a:spcBef>
              <a:buFont typeface="Arial"/>
              <a:buNone/>
              <a:defRPr sz="1600" kern="1200">
                <a:solidFill>
                  <a:schemeClr val="tx1">
                    <a:tint val="75000"/>
                  </a:schemeClr>
                </a:solidFill>
                <a:latin typeface="Lucida Sans"/>
                <a:ea typeface="+mn-ea"/>
                <a:cs typeface="Lucida Sans"/>
              </a:defRPr>
            </a:lvl2pPr>
            <a:lvl3pPr marL="914400" indent="0" algn="ctr" defTabSz="457200" rtl="0" eaLnBrk="1" latinLnBrk="0" hangingPunct="1">
              <a:spcBef>
                <a:spcPct val="20000"/>
              </a:spcBef>
              <a:buClr>
                <a:srgbClr val="82BC00"/>
              </a:buClr>
              <a:buFont typeface="Arial"/>
              <a:buNone/>
              <a:defRPr sz="1600" kern="1200">
                <a:solidFill>
                  <a:schemeClr val="tx1">
                    <a:tint val="75000"/>
                  </a:schemeClr>
                </a:solidFill>
                <a:latin typeface="Lucida Sans"/>
                <a:ea typeface="+mn-ea"/>
                <a:cs typeface="Lucida Sans"/>
              </a:defRPr>
            </a:lvl3pPr>
            <a:lvl4pPr marL="1371600" indent="0" algn="ctr" defTabSz="457200" rtl="0" eaLnBrk="1" latinLnBrk="0" hangingPunct="1">
              <a:spcBef>
                <a:spcPct val="20000"/>
              </a:spcBef>
              <a:buClr>
                <a:srgbClr val="82BC00"/>
              </a:buClr>
              <a:buFont typeface="Arial"/>
              <a:buNone/>
              <a:defRPr sz="1600" kern="1200">
                <a:solidFill>
                  <a:schemeClr val="tx1">
                    <a:tint val="75000"/>
                  </a:schemeClr>
                </a:solidFill>
                <a:latin typeface="Lucida Sans"/>
                <a:ea typeface="+mn-ea"/>
                <a:cs typeface="Lucida Sans"/>
              </a:defRPr>
            </a:lvl4pPr>
            <a:lvl5pPr marL="1828800" indent="0" algn="ctr" defTabSz="457200" rtl="0" eaLnBrk="1" latinLnBrk="0" hangingPunct="1">
              <a:spcBef>
                <a:spcPct val="20000"/>
              </a:spcBef>
              <a:buClr>
                <a:srgbClr val="82BC00"/>
              </a:buClr>
              <a:buFont typeface="Arial"/>
              <a:buNone/>
              <a:defRPr sz="1400" kern="1200">
                <a:solidFill>
                  <a:schemeClr val="tx1">
                    <a:tint val="75000"/>
                  </a:schemeClr>
                </a:solidFill>
                <a:latin typeface="Lucida Sans"/>
                <a:ea typeface="+mn-ea"/>
                <a:cs typeface="Lucida San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s-ES" sz="1200" b="0" i="0" u="none" strike="noStrike" kern="1200" cap="none" normalizeH="0" baseline="0" noProof="0">
                <a:ln>
                  <a:noFill/>
                </a:ln>
                <a:solidFill>
                  <a:srgbClr val="FFFFFF"/>
                </a:solidFill>
                <a:effectLst/>
                <a:uLnTx/>
                <a:uFillTx/>
                <a:latin typeface="Lucida Sans"/>
                <a:ea typeface="+mn-ea"/>
              </a:rPr>
              <a:t>27/04/2023</a:t>
            </a:r>
            <a:endParaRPr kumimoji="0" lang="es-ES" sz="1200" b="0" i="0" u="none" strike="noStrike" kern="1200" cap="none" normalizeH="0" baseline="0" noProof="0" dirty="0">
              <a:ln>
                <a:noFill/>
              </a:ln>
              <a:solidFill>
                <a:srgbClr val="FFFFFF"/>
              </a:solidFill>
              <a:effectLst/>
              <a:uLnTx/>
              <a:uFillTx/>
              <a:latin typeface="Lucida Sans"/>
              <a:ea typeface="+mn-ea"/>
            </a:endParaRPr>
          </a:p>
        </p:txBody>
      </p:sp>
      <p:sp>
        <p:nvSpPr>
          <p:cNvPr id="30" name="Título 8">
            <a:extLst>
              <a:ext uri="{FF2B5EF4-FFF2-40B4-BE49-F238E27FC236}">
                <a16:creationId xmlns:a16="http://schemas.microsoft.com/office/drawing/2014/main" id="{DA10D920-09FA-46A8-AEEB-8003BFEDCB39}"/>
              </a:ext>
            </a:extLst>
          </p:cNvPr>
          <p:cNvSpPr txBox="1">
            <a:spLocks/>
          </p:cNvSpPr>
          <p:nvPr/>
        </p:nvSpPr>
        <p:spPr>
          <a:xfrm>
            <a:off x="4151453" y="5036459"/>
            <a:ext cx="4187142" cy="1034417"/>
          </a:xfrm>
          <a:prstGeom prst="rect">
            <a:avLst/>
          </a:prstGeom>
        </p:spPr>
        <p:txBody>
          <a:bodyPr vert="horz" lIns="91440" tIns="45720" rIns="91440" bIns="45720" rtlCol="0" anchor="t">
            <a:normAutofit fontScale="97500"/>
          </a:bodyPr>
          <a:lstStyle>
            <a:lvl1pPr algn="r" defTabSz="457200" rtl="0" eaLnBrk="1" latinLnBrk="0" hangingPunct="1">
              <a:spcBef>
                <a:spcPct val="0"/>
              </a:spcBef>
              <a:buNone/>
              <a:defRPr sz="2100" kern="1200">
                <a:solidFill>
                  <a:schemeClr val="bg1"/>
                </a:solidFill>
                <a:latin typeface="Lucida Bright"/>
                <a:ea typeface="+mj-ea"/>
                <a:cs typeface="Lucida Bright"/>
              </a:defRPr>
            </a:lvl1pPr>
          </a:lstStyle>
          <a:p>
            <a:pPr>
              <a:lnSpc>
                <a:spcPct val="120000"/>
              </a:lnSpc>
            </a:pPr>
            <a:endParaRPr lang="es-DO" sz="1600">
              <a:solidFill>
                <a:prstClr val="white"/>
              </a:solidFill>
              <a:latin typeface="Lucida Sans" panose="020B0602030504020204" pitchFamily="34" charset="77"/>
              <a:ea typeface="Century Gothic" charset="0"/>
              <a:cs typeface="Century Gothic" charset="0"/>
            </a:endParaRPr>
          </a:p>
        </p:txBody>
      </p:sp>
    </p:spTree>
    <p:extLst>
      <p:ext uri="{BB962C8B-B14F-4D97-AF65-F5344CB8AC3E}">
        <p14:creationId xmlns:p14="http://schemas.microsoft.com/office/powerpoint/2010/main" val="38132096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de Requerimientos - BPM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Sección Gestión de Proyectos de TI</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7" y="1695361"/>
            <a:ext cx="6650538" cy="5324535"/>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ES" sz="1000">
                <a:solidFill>
                  <a:prstClr val="black">
                    <a:lumMod val="95000"/>
                    <a:lumOff val="5000"/>
                  </a:prstClr>
                </a:solidFill>
                <a:latin typeface="Lucida Sans" panose="020B0602030504020204" pitchFamily="34" charset="0"/>
              </a:rPr>
              <a:t>Mantener actualizada la documentación de los requerimientos en la herramienta de gestión del ciclo de vida de las aplicaciones con la finalidad de facilitar la trazabilidad de los cambios realizados</a:t>
            </a:r>
          </a:p>
          <a:p>
            <a:pPr marL="171450" indent="-171450" algn="just">
              <a:buFont typeface="Arial" panose="020B0604020202020204" pitchFamily="34" charset="0"/>
              <a:buChar char="•"/>
              <a:defRPr/>
            </a:pPr>
            <a:r>
              <a:rPr lang="es-ES" sz="1000">
                <a:solidFill>
                  <a:prstClr val="black">
                    <a:lumMod val="95000"/>
                    <a:lumOff val="5000"/>
                  </a:prstClr>
                </a:solidFill>
                <a:latin typeface="Lucida Sans" panose="020B0602030504020204" pitchFamily="34" charset="0"/>
              </a:rPr>
              <a:t>Colaborar con los usuarios solicitantes en la creación de historias de usuarios para que los requerimientos sean lo más claros posibles y que puedan ser entendidos por todo el equipo</a:t>
            </a:r>
          </a:p>
          <a:p>
            <a:pPr marL="171450" indent="-171450" algn="just">
              <a:buFont typeface="Arial" panose="020B0604020202020204" pitchFamily="34" charset="0"/>
              <a:buChar char="•"/>
              <a:defRPr/>
            </a:pPr>
            <a:r>
              <a:rPr lang="es-ES" sz="1000">
                <a:solidFill>
                  <a:prstClr val="black">
                    <a:lumMod val="95000"/>
                    <a:lumOff val="5000"/>
                  </a:prstClr>
                </a:solidFill>
                <a:latin typeface="Lucida Sans" panose="020B0602030504020204" pitchFamily="34" charset="0"/>
              </a:rPr>
              <a:t>Interactuar con los usuarios y desarrolladores mediante entrevistas con el fin de levantar los requerimientos</a:t>
            </a:r>
          </a:p>
          <a:p>
            <a:pPr marL="171450" indent="-171450" algn="just">
              <a:buFont typeface="Arial" panose="020B0604020202020204" pitchFamily="34" charset="0"/>
              <a:buChar char="•"/>
              <a:defRPr/>
            </a:pPr>
            <a:r>
              <a:rPr lang="es-ES" sz="1000">
                <a:solidFill>
                  <a:prstClr val="black">
                    <a:lumMod val="95000"/>
                    <a:lumOff val="5000"/>
                  </a:prstClr>
                </a:solidFill>
                <a:latin typeface="Lucida Sans" panose="020B0602030504020204" pitchFamily="34" charset="0"/>
              </a:rPr>
              <a:t>Justificar en detalle los escenarios y criterios de aceptación de los requerimientos  con el objetivo de que el desarrollo de los mismos puedan ser validados por las áreas de negocio</a:t>
            </a:r>
            <a:endParaRPr lang="es-DO" sz="1000">
              <a:solidFill>
                <a:prstClr val="black">
                  <a:lumMod val="95000"/>
                  <a:lumOff val="5000"/>
                </a:prstClr>
              </a:solidFill>
              <a:latin typeface="Lucida Sans" panose="020B0602030504020204" pitchFamily="34" charset="0"/>
            </a:endParaRP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los procesos empresariales existentes para identificar oportunidades de mejora, eliminar redundancias y asegurar que estén alineados con los objetivos del negocio.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procesos mejorados, utilizando metodologías de BPM, como diagramas de flujo y modelos de proceso, para asegurar que los nuevos procesos sean más eficientes y efectivos que los procesos anteriores.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Documentar procesos empresariales utilizando herramientas de BPM, para asegurar que el equipo de trabajo comprenda el flujo de trabajo y las tareas necesarias para completar cada proceso.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Capacitar al equipo de trabajo en los nuevos procesos empresariales, asegurándose de que comprendan el flujo de trabajo y las tareas necesarias para completar cada proceso.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Monitorear y mejorar los procesos: Es necesario monitorear y mejorar continuamente los procesos empresariales, identificando áreas de mejora y asegurándose de que los cambios se integren de manera efectiva.</a:t>
            </a:r>
          </a:p>
          <a:p>
            <a:pPr marL="171450" indent="-171450" algn="just">
              <a:buFont typeface="Arial" panose="020B0604020202020204" pitchFamily="34" charset="0"/>
              <a:buChar char="•"/>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Ingeniería Industrial.</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Analizar e interpretar informaciones de políticas y procedimientos técnicos.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latin typeface="Lucida Sans" panose="020B0602030504020204" pitchFamily="34" charset="0"/>
              </a:rPr>
              <a:t>Habilidades para diagnosticar y resolver problemas</a:t>
            </a:r>
            <a:r>
              <a:rPr lang="es-DO" sz="1000">
                <a:solidFill>
                  <a:srgbClr val="FF0000"/>
                </a:solidFill>
                <a:latin typeface="Lucida Sans" panose="020B0602030504020204" pitchFamily="34" charset="0"/>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y experiencia comprobada en Metodologías Agiles.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Certificaciones relacionadas a metodologías agiles Scrum Ej: Master, </a:t>
            </a:r>
            <a:r>
              <a:rPr kumimoji="0" lang="es-DO" sz="100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Product</a:t>
            </a: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Owner</a:t>
            </a: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(deseable).</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088778" y="1448842"/>
            <a:ext cx="4483160"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 o copia de pasaporte.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Copia de títulos universitarios, certificaciones y educación continuada.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6 meses: RD$73,519.00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4253373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58303" y="1117516"/>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Programador - BPM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Sistemas de Apoyo a Fiscalización, Análisis y OFV</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81389" y="1804961"/>
            <a:ext cx="5936233" cy="3631763"/>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Entender y analizar los requisitos y especificaciones del proyecto para poder desarrollar el software que cumpla con las necesidades del cliente.</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Escribir código de programación de alta calidad y bien estructurado, utilizando lenguajes de programación.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Documentar el software, incluyendo las funciones y la lógica detrás del mismo, para que otros desarrolladores puedan entenderlo y mantenerlo en el futuro.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Mantener y actualizar el software en función de las necesidades del cliente y las nuevas funcionalidades requeridas.</a:t>
            </a:r>
          </a:p>
          <a:p>
            <a:pPr algn="just">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Analizar e interpretar informaciones de negocios y procedimientos técnicos. </a:t>
            </a:r>
          </a:p>
          <a:p>
            <a:pPr marR="0" lvl="0" algn="just" defTabSz="914400" rtl="0" eaLnBrk="1" fontAlgn="auto" latinLnBrk="0" hangingPunct="1">
              <a:lnSpc>
                <a:spcPct val="100000"/>
              </a:lnSpc>
              <a:spcBef>
                <a:spcPts val="0"/>
              </a:spcBef>
              <a:spcAft>
                <a:spcPts val="0"/>
              </a:spcAft>
              <a:buClrTx/>
              <a:buSzTx/>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Desarrollo de Lenguajes en Transact-SQL, PL-SQL y lógica de programación.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Operación de Sistemas Operativos Unix y Windows Server.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Buen manejo HTML, CSS, y .NET.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y experiencia comprobada en Metodologías Agiles.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6548846" y="1414777"/>
            <a:ext cx="5207725" cy="456278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 o copia de pasaporte.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títulos universitarios, certificaciones y educación continuada.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6 meses: RD</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$73,519.00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4280057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5749" y="5929143"/>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392936"/>
          </a:xfrm>
          <a:prstGeom prst="rect">
            <a:avLst/>
          </a:prstGeom>
        </p:spPr>
      </p:pic>
      <p:sp>
        <p:nvSpPr>
          <p:cNvPr id="7" name="Title 1">
            <a:extLst>
              <a:ext uri="{FF2B5EF4-FFF2-40B4-BE49-F238E27FC236}">
                <a16:creationId xmlns:a16="http://schemas.microsoft.com/office/drawing/2014/main" id="{A5EADB86-E4EC-4FC0-836E-ECA688B3F4B1}"/>
              </a:ext>
            </a:extLst>
          </p:cNvPr>
          <p:cNvSpPr>
            <a:spLocks noGrp="1"/>
          </p:cNvSpPr>
          <p:nvPr>
            <p:ph type="title"/>
          </p:nvPr>
        </p:nvSpPr>
        <p:spPr>
          <a:xfrm>
            <a:off x="757036" y="71256"/>
            <a:ext cx="10515600" cy="1325563"/>
          </a:xfrm>
        </p:spPr>
        <p:txBody>
          <a:bodyPr>
            <a:normAutofit/>
          </a:bodyPr>
          <a:lstStyle/>
          <a:p>
            <a:r>
              <a:rPr lang="en-US" sz="3600" b="1">
                <a:solidFill>
                  <a:schemeClr val="bg1"/>
                </a:solidFill>
                <a:latin typeface="Lucida Bright" panose="02040602050505020304" pitchFamily="18" charset="0"/>
              </a:rPr>
              <a:t>¡Conoce nuestras vacantes! </a:t>
            </a:r>
          </a:p>
        </p:txBody>
      </p:sp>
      <p:sp>
        <p:nvSpPr>
          <p:cNvPr id="8" name="TextBox 7">
            <a:extLst>
              <a:ext uri="{FF2B5EF4-FFF2-40B4-BE49-F238E27FC236}">
                <a16:creationId xmlns:a16="http://schemas.microsoft.com/office/drawing/2014/main" id="{ECE85CD7-78E8-4598-A5A4-653DF0FDCB2E}"/>
              </a:ext>
            </a:extLst>
          </p:cNvPr>
          <p:cNvSpPr txBox="1"/>
          <p:nvPr/>
        </p:nvSpPr>
        <p:spPr>
          <a:xfrm>
            <a:off x="414737" y="1613311"/>
            <a:ext cx="11362525" cy="132343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600" i="0" u="none" strike="noStrike" kern="1200" cap="none" spc="0" normalizeH="0" baseline="0" noProof="0">
                <a:ln>
                  <a:noFill/>
                </a:ln>
                <a:effectLst/>
                <a:uLnTx/>
                <a:uFillTx/>
                <a:latin typeface="Lucida Sans" panose="020B0602030504020204" pitchFamily="34" charset="0"/>
                <a:ea typeface="+mn-ea"/>
                <a:cs typeface="+mn-cs"/>
              </a:rPr>
              <a:t>La Dirección General de impuestos Internos (DGII) busca talentos en </a:t>
            </a:r>
            <a:r>
              <a:rPr lang="es-DO" sz="1600">
                <a:latin typeface="Lucida Sans" panose="020B0602030504020204" pitchFamily="34" charset="0"/>
              </a:rPr>
              <a:t>el</a:t>
            </a:r>
            <a:r>
              <a:rPr kumimoji="0" lang="es-DO" sz="1600" i="0" u="none" strike="noStrike" kern="1200" cap="none" spc="0" normalizeH="0" baseline="0" noProof="0">
                <a:ln>
                  <a:noFill/>
                </a:ln>
                <a:effectLst/>
                <a:uLnTx/>
                <a:uFillTx/>
                <a:latin typeface="Lucida Sans" panose="020B0602030504020204" pitchFamily="34" charset="0"/>
                <a:ea typeface="+mn-ea"/>
                <a:cs typeface="+mn-cs"/>
              </a:rPr>
              <a:t> área </a:t>
            </a:r>
            <a:r>
              <a:rPr lang="es-DO" sz="1600">
                <a:latin typeface="Lucida Sans" panose="020B0602030504020204" pitchFamily="34" charset="0"/>
              </a:rPr>
              <a:t>de Tecnología de la Información y Comunicaciones. </a:t>
            </a:r>
            <a:r>
              <a:rPr kumimoji="0" lang="es-DO" sz="1600" i="0" u="none" strike="noStrike" kern="1200" cap="none" spc="0" normalizeH="0" baseline="0" noProof="0">
                <a:ln>
                  <a:noFill/>
                </a:ln>
                <a:effectLst/>
                <a:uLnTx/>
                <a:uFillTx/>
                <a:latin typeface="Lucida Sans" panose="020B0602030504020204" pitchFamily="34" charset="0"/>
                <a:ea typeface="+mn-ea"/>
                <a:cs typeface="+mn-cs"/>
              </a:rPr>
              <a:t>Para conocer los requisitos para participar de nuestras vacantes, visítanos en </a:t>
            </a:r>
            <a:r>
              <a:rPr lang="es-DO" sz="1600">
                <a:latin typeface="Lucida Sans" panose="020B0602030504020204" pitchFamily="34" charset="0"/>
              </a:rPr>
              <a:t>la</a:t>
            </a:r>
            <a:r>
              <a:rPr kumimoji="0" lang="es-DO" sz="1600" i="0" u="none" strike="noStrike" kern="1200" cap="none" spc="0" normalizeH="0" baseline="0" noProof="0">
                <a:ln>
                  <a:noFill/>
                </a:ln>
                <a:effectLst/>
                <a:uLnTx/>
                <a:uFillTx/>
                <a:latin typeface="Lucida Sans" panose="020B0602030504020204" pitchFamily="34" charset="0"/>
                <a:ea typeface="+mn-ea"/>
                <a:cs typeface="+mn-cs"/>
              </a:rPr>
              <a:t> página web: </a:t>
            </a:r>
            <a:r>
              <a:rPr kumimoji="0" lang="es-DO" sz="1600" b="1" i="0" u="none" strike="noStrike" kern="1200" cap="none" spc="0" normalizeH="0" baseline="0" noProof="0">
                <a:ln>
                  <a:noFill/>
                </a:ln>
                <a:solidFill>
                  <a:srgbClr val="75C047"/>
                </a:solidFill>
                <a:effectLst/>
                <a:uLnTx/>
                <a:uFillTx/>
                <a:latin typeface="Lucida Sans" panose="020B0602030504020204" pitchFamily="34" charset="0"/>
                <a:ea typeface="+mn-ea"/>
                <a:cs typeface="+mn-cs"/>
                <a:hlinkClick r:id="rId4"/>
              </a:rPr>
              <a:t>www.dgii.gov.do</a:t>
            </a:r>
            <a:endParaRPr kumimoji="0" lang="es-DO" sz="1600" b="1" i="0" u="none" strike="noStrike" kern="1200" cap="none" spc="0" normalizeH="0" baseline="0" noProof="0">
              <a:ln>
                <a:noFill/>
              </a:ln>
              <a:solidFill>
                <a:srgbClr val="75C047"/>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DO" sz="1600">
              <a:solidFill>
                <a:srgbClr val="75C047"/>
              </a:solidFill>
              <a:latin typeface="Lucida Sans" panose="020B0602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600" i="0" u="none" strike="noStrike" kern="1200" cap="none" spc="0" normalizeH="0" baseline="0" noProof="0">
                <a:ln>
                  <a:noFill/>
                </a:ln>
                <a:effectLst/>
                <a:uLnTx/>
                <a:uFillTx/>
                <a:latin typeface="Lucida Sans" panose="020B0602030504020204" pitchFamily="34" charset="0"/>
                <a:ea typeface="+mn-ea"/>
                <a:cs typeface="+mn-cs"/>
              </a:rPr>
              <a:t>Estas son las vacantes que tenemos disponibles:</a:t>
            </a:r>
          </a:p>
        </p:txBody>
      </p:sp>
      <p:sp>
        <p:nvSpPr>
          <p:cNvPr id="12" name="TextBox 11">
            <a:extLst>
              <a:ext uri="{FF2B5EF4-FFF2-40B4-BE49-F238E27FC236}">
                <a16:creationId xmlns:a16="http://schemas.microsoft.com/office/drawing/2014/main" id="{6BFB56E7-7AD6-494A-892D-B3A762AB0962}"/>
              </a:ext>
            </a:extLst>
          </p:cNvPr>
          <p:cNvSpPr txBox="1"/>
          <p:nvPr/>
        </p:nvSpPr>
        <p:spPr>
          <a:xfrm>
            <a:off x="414737" y="3002363"/>
            <a:ext cx="5444525" cy="2985433"/>
          </a:xfrm>
          <a:prstGeom prst="rect">
            <a:avLst/>
          </a:prstGeom>
          <a:noFill/>
        </p:spPr>
        <p:txBody>
          <a:bodyPr wrap="square" numCol="1" rtlCol="0">
            <a:spAutoFit/>
          </a:bodyPr>
          <a:lstStyle/>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Programador Senior</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de Aseguramiento de la Calidad</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Programador</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de Requerimientos</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Programador Senior BPM</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de Proyectos TI BPM</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de Aseguramiento de la Calidad BPM</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de Requerimientos BPM</a:t>
            </a:r>
          </a:p>
          <a:p>
            <a:pPr marL="171450" indent="-171450">
              <a:buClr>
                <a:schemeClr val="accent6"/>
              </a:buClr>
              <a:buSzPct val="150000"/>
              <a:buFont typeface="Arial" panose="020B0604020202020204" pitchFamily="34" charset="0"/>
              <a:buChar char="•"/>
            </a:pPr>
            <a:r>
              <a:rPr lang="es-DO" sz="1600" dirty="0">
                <a:latin typeface="Lucida Sans" panose="020B0602030504020204" pitchFamily="34" charset="0"/>
              </a:rPr>
              <a:t>Analista Programador BPM</a:t>
            </a:r>
          </a:p>
          <a:p>
            <a:pPr marL="171450" indent="-171450">
              <a:buClr>
                <a:schemeClr val="accent6"/>
              </a:buClr>
              <a:buSzPct val="150000"/>
              <a:buFont typeface="Arial" panose="020B0604020202020204" pitchFamily="34" charset="0"/>
              <a:buChar char="•"/>
            </a:pPr>
            <a:endParaRPr lang="es-DO" sz="1600" dirty="0">
              <a:latin typeface="Lucida Sans" panose="020B0602030504020204" pitchFamily="34" charset="0"/>
            </a:endParaRPr>
          </a:p>
          <a:p>
            <a:pPr marL="171450" indent="-171450">
              <a:buClr>
                <a:schemeClr val="accent6"/>
              </a:buClr>
              <a:buSzPct val="150000"/>
              <a:buFont typeface="Arial" panose="020B0604020202020204" pitchFamily="34" charset="0"/>
              <a:buChar char="•"/>
            </a:pPr>
            <a:endParaRPr lang="es-DO" sz="1600" dirty="0">
              <a:latin typeface="Lucida Sans" panose="020B0602030504020204" pitchFamily="34" charset="0"/>
            </a:endParaRPr>
          </a:p>
          <a:p>
            <a:pPr>
              <a:buClr>
                <a:schemeClr val="accent6"/>
              </a:buClr>
              <a:buSzPct val="150000"/>
            </a:pPr>
            <a:endParaRPr lang="es-DO" sz="1200" dirty="0">
              <a:latin typeface="Lucida Sans" panose="020B0602030504020204" pitchFamily="34" charset="0"/>
            </a:endParaRPr>
          </a:p>
        </p:txBody>
      </p:sp>
    </p:spTree>
    <p:extLst>
      <p:ext uri="{BB962C8B-B14F-4D97-AF65-F5344CB8AC3E}">
        <p14:creationId xmlns:p14="http://schemas.microsoft.com/office/powerpoint/2010/main" val="3924295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Programador Senior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Sistemas de Apoyo a Fiscalización, Análisis y OFV</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6" y="1538067"/>
            <a:ext cx="6851935" cy="5478423"/>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diseñar y desarrollar sistemas de información, así como el mantenimiento de los ya implementados, con la finalidad de fortalecer los procesos de apoyo a las funciones tributarias y administrativas.</a:t>
            </a: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Diseñar, elaborar, implementar y mantener las aplicaciones siguiendo estándares y metodologías establecidas por la Institución.</a:t>
            </a: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Diseñar y ejecutar las pruebas unitarias de las aplicaciones.</a:t>
            </a:r>
            <a:endParaRPr lang="es-DO" sz="1000">
              <a:solidFill>
                <a:prstClr val="black">
                  <a:lumMod val="95000"/>
                  <a:lumOff val="5000"/>
                </a:prstClr>
              </a:solidFill>
              <a:latin typeface="Lucida Sans" panose="020B0602030504020204" pitchFamily="34" charset="0"/>
            </a:endParaRP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Apoyar al área de calidad durante las pruebas colaborativas.</a:t>
            </a: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Controlar,  gestionar y documentar  las versiones de las aplicaciones utilizando la metodología establecida por la institución.</a:t>
            </a:r>
            <a:endParaRPr lang="es-DO" sz="1000">
              <a:solidFill>
                <a:prstClr val="black">
                  <a:lumMod val="95000"/>
                  <a:lumOff val="5000"/>
                </a:prstClr>
              </a:solidFill>
              <a:latin typeface="Lucida Sans" panose="020B0602030504020204" pitchFamily="34" charset="0"/>
            </a:endParaRP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Ejecutar, en coordinación con los usuarios, todas las pruebas y conversiones necesarias para el óptimo funcionamiento de los sistemas de información.</a:t>
            </a: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Diseñar los prototipos de nuevos sistemas o módulos, a partir del levantamiento de información.</a:t>
            </a:r>
            <a:endParaRPr lang="es-DO" sz="1000">
              <a:solidFill>
                <a:prstClr val="black">
                  <a:lumMod val="95000"/>
                  <a:lumOff val="5000"/>
                </a:prstClr>
              </a:solidFill>
              <a:latin typeface="Lucida Sans" panose="020B0602030504020204" pitchFamily="34" charset="0"/>
            </a:endParaRP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Codificar y probar programas de aplicaciones de forma tal que estén ajustados a los estándares de programación, a los esquemas de trabajo establecidos por el área de sistemas a los requerimientos del área solicitante.</a:t>
            </a:r>
          </a:p>
          <a:p>
            <a:pPr marL="171450" indent="-171450" algn="just">
              <a:buFont typeface="Arial" panose="020B0604020202020204" pitchFamily="34" charset="0"/>
              <a:buChar char="•"/>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Cumplir con las políticas, procedimientos y roles asignados bajo el marco del Sistema de Gestión de Servicios de TI (SGSTI) de la DGII</a:t>
            </a:r>
            <a:r>
              <a:rPr lang="es-DO" sz="1000">
                <a:solidFill>
                  <a:prstClr val="black">
                    <a:lumMod val="95000"/>
                    <a:lumOff val="5000"/>
                  </a:prstClr>
                </a:solidFill>
                <a:latin typeface="Lucida Sans" panose="020B06020305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DO" sz="1000" b="1">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Licenciatura en Sistemas.</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Analizar e interpretar informaciones de negocios y procedimientos técnicos. </a:t>
            </a:r>
          </a:p>
          <a:p>
            <a:pPr marR="0" lvl="0" algn="just" defTabSz="914400" rtl="0" eaLnBrk="1" fontAlgn="auto" latinLnBrk="0" hangingPunct="1">
              <a:lnSpc>
                <a:spcPct val="100000"/>
              </a:lnSpc>
              <a:spcBef>
                <a:spcPts val="0"/>
              </a:spcBef>
              <a:spcAft>
                <a:spcPts val="0"/>
              </a:spcAft>
              <a:buClrTx/>
              <a:buSzTx/>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Desarrollo de aplicaciones bases de Datos Relacionales.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Administración de Sistemas Operativos Windows / Conocimientos de análisis y diseño de sistemas.</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de Microsoft Office / Microsoft.NET FrameWork (ASP.NET,VB.NET).</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de desarrollo del ciclo de vida de las aplicaciones.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Conocimientos de Bases de Datos Relacionales (Oracle, SQL Server).</a:t>
            </a:r>
            <a:endParaRPr lang="es-DO" sz="1000">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Oracle Forms.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Oracle Report.</a:t>
            </a:r>
            <a:endParaRPr kumimoji="0" lang="en-US" sz="5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151448" y="1442483"/>
            <a:ext cx="4605123" cy="502445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Experiencia: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dirty="0">
                <a:solidFill>
                  <a:prstClr val="black">
                    <a:lumMod val="95000"/>
                    <a:lumOff val="5000"/>
                  </a:prstClr>
                </a:solidFill>
                <a:latin typeface="Lucida Sans" panose="020B0602030504020204" pitchFamily="34" charset="0"/>
              </a:rPr>
              <a:t>Cinco</a:t>
            </a:r>
            <a:r>
              <a:rPr kumimoji="0" lang="es-DO"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 (5) años en labores relacionadas al cargo.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DO"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Ser dominicano/a.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Formulario de Solicitud de Empleo llenado (adjunto).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Copia de la Cédula de Identidad y Electoral de ambos lados.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effectLst/>
                <a:uLnTx/>
                <a:uFillTx/>
                <a:latin typeface="Lucida Sans" panose="020B0602030504020204" pitchFamily="34" charset="0"/>
                <a:ea typeface="+mn-ea"/>
                <a:cs typeface="+mn-cs"/>
              </a:rPr>
              <a:t>Copia de títulos universitarios, certificaciones y educación continuada.</a:t>
            </a:r>
          </a:p>
          <a:p>
            <a:pPr>
              <a:defRPr/>
            </a:pPr>
            <a:endParaRPr lang="en-US" sz="1000" b="1" dirty="0">
              <a:solidFill>
                <a:prstClr val="black">
                  <a:lumMod val="95000"/>
                  <a:lumOff val="5000"/>
                </a:prstClr>
              </a:solidFill>
              <a:latin typeface="Lucida Sans" panose="020B0602030504020204" pitchFamily="34" charset="0"/>
            </a:endParaRPr>
          </a:p>
          <a:p>
            <a:pPr>
              <a:defRPr/>
            </a:pPr>
            <a:r>
              <a:rPr lang="en-US" sz="1000" b="1" dirty="0" err="1">
                <a:solidFill>
                  <a:prstClr val="black">
                    <a:lumMod val="95000"/>
                    <a:lumOff val="5000"/>
                  </a:prstClr>
                </a:solidFill>
                <a:latin typeface="Lucida Sans" panose="020B0602030504020204" pitchFamily="34" charset="0"/>
              </a:rPr>
              <a:t>Modalidad</a:t>
            </a:r>
            <a:r>
              <a:rPr lang="en-US" sz="1000" b="1" dirty="0">
                <a:solidFill>
                  <a:prstClr val="black">
                    <a:lumMod val="95000"/>
                    <a:lumOff val="5000"/>
                  </a:prstClr>
                </a:solidFill>
                <a:latin typeface="Lucida Sans" panose="020B0602030504020204" pitchFamily="34" charset="0"/>
              </a:rPr>
              <a:t> de </a:t>
            </a:r>
            <a:r>
              <a:rPr lang="en-US" sz="1000" b="1" dirty="0"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a:defRPr/>
            </a:pPr>
            <a:endPar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 de </a:t>
            </a:r>
            <a:r>
              <a:rPr kumimoji="0" lang="en-US" sz="1000" b="0"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los</a:t>
            </a:r>
            <a:r>
              <a:rPr kumimoji="0" lang="en-US"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 </a:t>
            </a:r>
            <a:r>
              <a:rPr kumimoji="0" lang="en-US" sz="1000" b="0"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primeros</a:t>
            </a:r>
            <a:r>
              <a:rPr kumimoji="0" lang="en-US" sz="1000" b="0"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 6 mese</a:t>
            </a:r>
            <a:r>
              <a:rPr kumimoji="0" lang="en-US" sz="1000" b="0" i="0" u="none" strike="noStrike" kern="1200" cap="none" spc="0" normalizeH="0" baseline="0" noProof="0" dirty="0">
                <a:ln>
                  <a:noFill/>
                </a:ln>
                <a:effectLst/>
                <a:uLnTx/>
                <a:uFillTx/>
                <a:latin typeface="Lucida Sans" panose="020B0602030504020204" pitchFamily="34" charset="0"/>
                <a:ea typeface="+mn-ea"/>
                <a:cs typeface="+mn-cs"/>
              </a:rPr>
              <a:t>s: RD$89,907.00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dirty="0">
                <a:ln>
                  <a:noFill/>
                </a:ln>
                <a:effectLst/>
                <a:uLnTx/>
                <a:uFillTx/>
                <a:latin typeface="Lucida Sans" panose="020B0602030504020204" pitchFamily="34" charset="0"/>
                <a:ea typeface="+mn-ea"/>
                <a:cs typeface="+mn-cs"/>
              </a:rPr>
              <a:t> final: RD$</a:t>
            </a:r>
            <a:r>
              <a:rPr lang="en-US" sz="1000" dirty="0">
                <a:latin typeface="Lucida Sans" panose="020B0602030504020204" pitchFamily="34" charset="0"/>
              </a:rPr>
              <a:t>99,897.00</a:t>
            </a:r>
            <a:r>
              <a:rPr kumimoji="0" lang="en-US" sz="1000" b="0" i="0" u="none" strike="noStrike" kern="1200" cap="none" spc="0" normalizeH="0" baseline="0" noProof="0" dirty="0">
                <a:ln>
                  <a:noFill/>
                </a:ln>
                <a:effectLst/>
                <a:uLnTx/>
                <a:uFillTx/>
                <a:latin typeface="Lucida Sans" panose="020B0602030504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dirty="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 de Navidad.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dirty="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229732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Aseguramiento de la Calidad</a:t>
            </a:r>
          </a:p>
          <a:p>
            <a:pPr marR="0" lvl="0" algn="just" fontAlgn="auto">
              <a:lnSpc>
                <a:spcPct val="100000"/>
              </a:lnSpc>
              <a:spcBef>
                <a:spcPts val="0"/>
              </a:spcBef>
              <a:spcAft>
                <a:spcPts val="0"/>
              </a:spcAft>
              <a:buClrTx/>
              <a:buSzTx/>
              <a:tabLst/>
              <a:defRPr/>
            </a:pPr>
            <a:r>
              <a:rPr lang="es-DO" sz="1200" b="1">
                <a:latin typeface="Lucida Sans" panose="020B0602030504020204" pitchFamily="34" charset="0"/>
              </a:rPr>
              <a:t>Sección Aseguramiento de la Calidad</a:t>
            </a:r>
          </a:p>
        </p:txBody>
      </p:sp>
      <p:sp>
        <p:nvSpPr>
          <p:cNvPr id="6" name="TextBox 5">
            <a:extLst>
              <a:ext uri="{FF2B5EF4-FFF2-40B4-BE49-F238E27FC236}">
                <a16:creationId xmlns:a16="http://schemas.microsoft.com/office/drawing/2014/main" id="{AF484227-01C0-48F2-AFF7-E44F32451E30}"/>
              </a:ext>
            </a:extLst>
          </p:cNvPr>
          <p:cNvSpPr txBox="1"/>
          <p:nvPr/>
        </p:nvSpPr>
        <p:spPr>
          <a:xfrm>
            <a:off x="149756" y="1538067"/>
            <a:ext cx="6851935" cy="4939814"/>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y verificar que los procesos, tanto de cambios e implementaciones de TI,  cumplan con los estándares de calidad definidos y satisfagan las necesidades del usuario.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Evaluar y probar los sistemas institucionales para verificar que cumplen con las directrices de la organización.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Identificar las pruebas que necesitan ser llevadas a cabo.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Identificar el método de implementación más apropiado para una prueba dada. </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Configurar, implementar  y ejecutar las pruebas individuales.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Registrar los resultados y verificar que las pruebas han sido realizadas. </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y recuperar el sistema de errores de ejecución. </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Comunicar los resultados al equipo.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Cumplir con las políticas, procedimientos y roles asignados bajo el marco del Sistema de Gestión de Servicios de TI (SGSTI) de la DGII.</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Cumplir las metas individuales que le sean asignadas y los compromisos que ellas conlleven, conforme a la naturaleza del cargo.</a:t>
            </a:r>
          </a:p>
          <a:p>
            <a:pPr marL="171450" indent="-171450" algn="just">
              <a:buFont typeface="Arial" panose="020B0604020202020204" pitchFamily="34" charset="0"/>
              <a:buChar char="•"/>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Licenciatura en Sistemas.</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Analizar e interpretar informaciones de políticas y procedimientos técnicos.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Habilidades para diagnosticar y resolver problemas.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Lógica de Programación.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de herramientas de calidad de software.</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de Microsoft office.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 Básicos de Gestión de Servicios TI.</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Leyes, normas y reglamentos sobre los que se rige la institución.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151448" y="1418804"/>
            <a:ext cx="4605123"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Ser dominicano/a.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títulos universitarios, certificaciones y educación continuada.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6 mese</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s: RD$73,519.00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183658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Programador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Sistemas de Apoyo a Fiscalización, Análisis y OFV</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6" y="1538067"/>
            <a:ext cx="6851935" cy="5170646"/>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elaborar, implementar y mantener las aplicaciones siguiendo estándares y metodologías establecidas por la Institución.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y ejecutar las pruebas unitarias de las aplicaciones.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Apoyar al área de calidad durante las pruebas colaborativas.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Controlar y gestionar las versiones de las aplicaciones utilizando la metodología establecida por la institución.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Documentar las aplicaciones según los estándares establecidos.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Ejecutar, en coordinación con los usuarios, todas las pruebas y conversiones necesarias para el óptimo funcionamiento de los sistemas de información.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los prototipos de nuevos sistemas o módulos, a partir del levantamiento de información.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Codificar y probar programas de aplicaciones de forma tal que estén ajustados a los estándares de programación, a los esquemas de trabajo establecidos por el área de sistemas a los requerimientos del área solicitante.</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Cumplir con las políticas, procedimientos y roles asignados bajo el marco del Sistema de Gestión de Servicios de TI (SGSTI) de la DGII.</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Cumplir las metas individuales que le sean asignadas y los compromisos que ellas conlleven, conforme a la naturaleza del cargo.</a:t>
            </a:r>
          </a:p>
          <a:p>
            <a:pPr algn="just">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Licenciatura en Sistemas.</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Analizar e interpretar informaciones de negocios y procedimientos técnicos. </a:t>
            </a:r>
          </a:p>
          <a:p>
            <a:pPr marR="0" lvl="0" algn="just" defTabSz="914400" rtl="0" eaLnBrk="1" fontAlgn="auto" latinLnBrk="0" hangingPunct="1">
              <a:lnSpc>
                <a:spcPct val="100000"/>
              </a:lnSpc>
              <a:spcBef>
                <a:spcPts val="0"/>
              </a:spcBef>
              <a:spcAft>
                <a:spcPts val="0"/>
              </a:spcAft>
              <a:buClrTx/>
              <a:buSzTx/>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Desarrollo de aplicaciones bases de Datos Relacionales.</a:t>
            </a:r>
          </a:p>
          <a:p>
            <a:pPr marL="171450" marR="0" lvl="0" indent="-171450" algn="just" fontAlgn="auto">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Administración de Sistemas Operativos Windows.</a:t>
            </a:r>
          </a:p>
          <a:p>
            <a:pPr marL="171450" marR="0" lvl="0" indent="-171450" algn="just" fontAlgn="auto">
              <a:lnSpc>
                <a:spcPct val="100000"/>
              </a:lnSpc>
              <a:spcBef>
                <a:spcPts val="0"/>
              </a:spcBef>
              <a:spcAft>
                <a:spcPts val="0"/>
              </a:spcAft>
              <a:buClrTx/>
              <a:buSzTx/>
              <a:buFont typeface="Arial" panose="020B0604020202020204" pitchFamily="34" charset="0"/>
              <a:buChar char="•"/>
              <a:tabLst/>
              <a:defRPr/>
            </a:pPr>
            <a:r>
              <a:rPr lang="en-US" sz="1000">
                <a:solidFill>
                  <a:prstClr val="black">
                    <a:lumMod val="95000"/>
                    <a:lumOff val="5000"/>
                  </a:prstClr>
                </a:solidFill>
                <a:latin typeface="Lucida Sans" panose="020B0602030504020204" pitchFamily="34" charset="0"/>
              </a:rPr>
              <a:t>Manejo de Microsoft Office.</a:t>
            </a:r>
            <a:endParaRPr lang="es-DO" sz="1000">
              <a:solidFill>
                <a:prstClr val="black">
                  <a:lumMod val="95000"/>
                  <a:lumOff val="5000"/>
                </a:prstClr>
              </a:solidFill>
              <a:latin typeface="Lucida Sans" panose="020B0602030504020204" pitchFamily="34" charset="0"/>
            </a:endParaRPr>
          </a:p>
          <a:p>
            <a:pPr marL="171450" marR="0" lvl="0" indent="-171450" algn="just" fontAlgn="auto">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Conocimientos de análisis y diseño de sistemas.</a:t>
            </a:r>
          </a:p>
          <a:p>
            <a:pPr marL="171450" marR="0" lvl="0" indent="-171450" algn="just" fontAlgn="auto">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Conocimientos de desarrollo del ciclo de vida de las aplicaciones.</a:t>
            </a:r>
            <a:endParaRPr lang="en-US" sz="1000">
              <a:solidFill>
                <a:prstClr val="black">
                  <a:lumMod val="95000"/>
                  <a:lumOff val="5000"/>
                </a:prstClr>
              </a:solidFill>
              <a:latin typeface="Lucida Sans" panose="020B0602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151448" y="1414777"/>
            <a:ext cx="4605123"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Ser dominicano/a.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títulos universitarios, certificaciones y educación continuada.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6 meses: RD</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$73,519.00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endPar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64817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de Requerimientos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Sección Gestión de Proyectos de TI</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7" y="1538067"/>
            <a:ext cx="6651736" cy="5478423"/>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Levantar y documentar los requerimientos de las necesidades identificadas por las áreas de la institución con el objetivo de que sirvan de insumo principal para el diseño y transición de los servicios de tecnología de información nuevos y modificados. </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Documentar, levantar y negociar los requerimientos de las solicitudes de mejora y/o proyecto para realizar el desarrollo de aplicaciones de manera eficiente.</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Justificar en detalle los escenarios y criterios de aceptación de los requerimientos  con el objetivo de que el desarrollo de los mismos puedan ser validados por las áreas de negocio.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Mantener actualizada la documentación de los requerimientos en la herramienta de gestión del ciclo de vida de las aplicaciones con la finalidad de facilitar la trazabilidad de los cambios realizados.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Proponer acciones de mejoras al proceso de gestión del ciclo de vida de las aplicaciones con el objetivo de apoyar a la mejora continua de los procesos de la Gerencia TI.</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Colaborar con los usuarios solicitantes en la creación de historias de usuarios para que los requerimientos sean lo más claros posibles y que puedan ser entendidos por todo el equipo.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Gestionar las aprobaciones de la documentación relacionada a los requerimientos solicitados con el objetivo de crear una línea base para medir el desempeño del alcance.</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Capturar vocabularios de términos relacionados a los cambios para lograr un entendimiento común entre todas las partes.</a:t>
            </a:r>
          </a:p>
          <a:p>
            <a:pPr marL="171450" indent="-171450" algn="just">
              <a:buFont typeface="Arial" panose="020B0604020202020204" pitchFamily="34" charset="0"/>
              <a:buChar char="•"/>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Licenciatura en Sistemas.</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Analizar e interpretar informaciones de políticas y procedimientos técnicos.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Habilidades para diagnosticar y resolver problemas.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100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básicos de lógica de programación.</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Análisis y diseño de sistemas.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Gestión del ciclo de vida de las aplicaciones.</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 Básicos de Gestión de Servicios TI.</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Metodología Scrum.</a:t>
            </a: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Rol de Product Owner.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235312" y="1448842"/>
            <a:ext cx="4336625"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Ser dominicano/a.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Copia de títulos universitarios, certificaciones y educación continuada.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6 meses: RD$73,519.00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119777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34723"/>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a:t>
            </a:r>
            <a:r>
              <a:rPr lang="es-DO" b="1">
                <a:solidFill>
                  <a:srgbClr val="75C047"/>
                </a:solidFill>
                <a:latin typeface="Lucida Sans" panose="020B0602030504020204" pitchFamily="34" charset="0"/>
              </a:rPr>
              <a:t>Programador Senior - BPM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Departamento Sistema de Apoyo a Fiscalización, Análisis y OFV</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7" y="1488309"/>
            <a:ext cx="6651736" cy="5786199"/>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y desarrollar escenarios de negocio para proveer diseños de proceso que cumplan con los requerimientos del negocio para proyectos de automatización usando el estándar BPMN (Business Process Model and Notation), asegurando que se implementen con éxito y generen beneficios tangibles para la institución,  cumpliendo los objetivos de los mismos.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y desarrollar soluciones a los sistemas, que satisfagan las necesidades del negocio cumpliendo con los requisitos técnicos y necesidades de la institución.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Desarrollar servicios de Integración con los distintos procesos BPM, que permitan llegar a conclusiones más rápidas sobre los procesos actuales y futuros mediante modelos que se pudieran implementar en la institución. </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Configurar y personalizar software BPM para asegurarse que los procesos institucionales sean automatizados y funcionen de manera eficiente.</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Crear y mantener reglas de negocio que guíen el comportamiento de los procesos de las áreas, para facilitar el análisis y la mejora continua de las operaciones en toda la institución.</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Integrar sistemas de terceros con el software BPM para permitir la interoperabilidad entre los distintos procesos institucionales.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Gestionar el ciclo de vida de la solución BPM desde la planificación hasta el mantenimiento y la mejora continua.</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Mejorar continua de los procesos conforme a las solicitudes de las áreas interesadas.</a:t>
            </a:r>
          </a:p>
          <a:p>
            <a:pPr marL="171450" indent="-171450" algn="just">
              <a:buFont typeface="Arial" panose="020B0604020202020204" pitchFamily="34" charset="0"/>
              <a:buChar char="•"/>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Licenciatura en Sistemas, Ingeniería Industrial y/o Certificación de Bizagi.</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Analizar e interpretar informaciones de políticas y procedimientos técnicos.</a:t>
            </a:r>
          </a:p>
          <a:p>
            <a:pPr marR="0" lvl="0" algn="just" defTabSz="914400" rtl="0" eaLnBrk="1" fontAlgn="auto" latinLnBrk="0" hangingPunct="1">
              <a:lnSpc>
                <a:spcPct val="100000"/>
              </a:lnSpc>
              <a:spcBef>
                <a:spcPts val="0"/>
              </a:spcBef>
              <a:spcAft>
                <a:spcPts val="0"/>
              </a:spcAft>
              <a:buClrTx/>
              <a:buSzTx/>
              <a:tabLst/>
              <a:defRPr/>
            </a:pPr>
            <a:endParaRPr lang="es-DO" sz="1000" b="1">
              <a:solidFill>
                <a:prstClr val="black">
                  <a:lumMod val="95000"/>
                  <a:lumOff val="5000"/>
                </a:prstClr>
              </a:solidFill>
              <a:latin typeface="Lucida Sans" panose="020B0602030504020204" pitchFamily="34" charset="0"/>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Desarrollo de Lenguajes en Transact-SQL, PL-SQL y lógica de programación.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Operación de Sistemas Operativos Unix y Windows Server.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Java, JEE, </a:t>
            </a:r>
            <a:r>
              <a:rPr lang="es-DO" sz="1000">
                <a:solidFill>
                  <a:prstClr val="black">
                    <a:lumMod val="95000"/>
                    <a:lumOff val="5000"/>
                  </a:prstClr>
                </a:solidFill>
                <a:latin typeface="Lucida Sans" panose="020B0602030504020204" pitchFamily="34" charset="0"/>
              </a:rPr>
              <a:t>F</a:t>
            </a:r>
            <a:r>
              <a:rPr kumimoji="0" lang="es-DO" sz="100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rameworks</a:t>
            </a: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r>
              <a:rPr lang="es-DO" sz="1000">
                <a:solidFill>
                  <a:prstClr val="black">
                    <a:lumMod val="95000"/>
                    <a:lumOff val="5000"/>
                  </a:prstClr>
                </a:solidFill>
                <a:latin typeface="Lucida Sans" panose="020B0602030504020204" pitchFamily="34" charset="0"/>
              </a:rPr>
              <a:t> Azure DevOps, GIT, Procesamiento de XML (Imprescindible).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Desarrollo de Web Services (Rest, SOAP) (Imprescindible).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.NET Core, .NET Framework (Imprescindible).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1000">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235312" y="1448842"/>
            <a:ext cx="4336625"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 o copia de pasaporte.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Copia de títulos universitarios, certificaciones y educación continuada.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6 meses: RD$</a:t>
            </a:r>
            <a:r>
              <a:rPr lang="en-US" sz="1000">
                <a:latin typeface="Lucida Sans" panose="020B0602030504020204" pitchFamily="34" charset="0"/>
              </a:rPr>
              <a:t>89,907</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.00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a:t>
            </a:r>
            <a:r>
              <a:rPr lang="en-US" sz="1000">
                <a:latin typeface="Lucida Sans" panose="020B0602030504020204" pitchFamily="34" charset="0"/>
              </a:rPr>
              <a:t>99,897</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.00</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153080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39457"/>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de Proyectos TI - BPM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200" b="1" i="0" u="none" strike="noStrike" kern="1200" cap="none" spc="0" normalizeH="0" baseline="0" noProof="0">
                <a:ln>
                  <a:noFill/>
                </a:ln>
                <a:effectLst/>
                <a:uLnTx/>
                <a:uFillTx/>
                <a:latin typeface="Lucida Sans" panose="020B0602030504020204" pitchFamily="34" charset="0"/>
                <a:ea typeface="+mn-ea"/>
                <a:cs typeface="+mn-cs"/>
              </a:rPr>
              <a:t>Sección Gestión de Proyectos TI</a:t>
            </a:r>
            <a:endParaRPr kumimoji="0" lang="es-DO" sz="1800" b="0" i="0" u="none" strike="noStrike" kern="1200" cap="none" spc="0" normalizeH="0" baseline="0" noProof="0">
              <a:ln>
                <a:noFill/>
              </a:ln>
              <a:effectLst/>
              <a:uLnTx/>
              <a:uFillTx/>
              <a:latin typeface="Lucida Sans" panose="020B0602030504020204" pitchFamily="34" charset="0"/>
              <a:ea typeface="+mn-ea"/>
              <a:cs typeface="+mn-cs"/>
            </a:endParaRPr>
          </a:p>
        </p:txBody>
      </p:sp>
      <p:sp>
        <p:nvSpPr>
          <p:cNvPr id="6" name="TextBox 5">
            <a:extLst>
              <a:ext uri="{FF2B5EF4-FFF2-40B4-BE49-F238E27FC236}">
                <a16:creationId xmlns:a16="http://schemas.microsoft.com/office/drawing/2014/main" id="{AF484227-01C0-48F2-AFF7-E44F32451E30}"/>
              </a:ext>
            </a:extLst>
          </p:cNvPr>
          <p:cNvSpPr txBox="1"/>
          <p:nvPr/>
        </p:nvSpPr>
        <p:spPr>
          <a:xfrm>
            <a:off x="149757" y="1493455"/>
            <a:ext cx="6730438" cy="5509200"/>
          </a:xfrm>
          <a:prstGeom prst="rect">
            <a:avLst/>
          </a:prstGeom>
          <a:noFill/>
        </p:spPr>
        <p:txBody>
          <a:bodyPr wrap="square" rtlCol="0">
            <a:spAutoFit/>
          </a:bodyPr>
          <a:lstStyle/>
          <a:p>
            <a:pPr marL="0" indent="0" algn="just">
              <a:buFontTx/>
              <a:buNone/>
              <a:defRPr/>
            </a:pPr>
            <a:r>
              <a:rPr lang="en-US" sz="950" b="1">
                <a:solidFill>
                  <a:prstClr val="black">
                    <a:lumMod val="95000"/>
                    <a:lumOff val="5000"/>
                  </a:prstClr>
                </a:solidFill>
                <a:latin typeface="Lucida Sans" panose="020B0602030504020204" pitchFamily="34" charset="0"/>
              </a:rPr>
              <a:t>Funciones del </a:t>
            </a:r>
            <a:r>
              <a:rPr lang="en-US" sz="950" b="1" err="1">
                <a:solidFill>
                  <a:prstClr val="black">
                    <a:lumMod val="95000"/>
                    <a:lumOff val="5000"/>
                  </a:prstClr>
                </a:solidFill>
                <a:latin typeface="Lucida Sans" panose="020B0602030504020204" pitchFamily="34" charset="0"/>
              </a:rPr>
              <a:t>puesto</a:t>
            </a:r>
            <a:r>
              <a:rPr lang="en-US" sz="950" b="1">
                <a:solidFill>
                  <a:prstClr val="black">
                    <a:lumMod val="95000"/>
                    <a:lumOff val="5000"/>
                  </a:prstClr>
                </a:solidFill>
                <a:latin typeface="Lucida Sans" panose="020B0602030504020204" pitchFamily="34" charset="0"/>
              </a:rPr>
              <a:t>:</a:t>
            </a:r>
            <a:endParaRPr lang="es-DO" sz="950">
              <a:solidFill>
                <a:prstClr val="black">
                  <a:lumMod val="95000"/>
                  <a:lumOff val="5000"/>
                </a:prstClr>
              </a:solidFill>
              <a:latin typeface="Lucida Sans" panose="020B0602030504020204" pitchFamily="34" charset="0"/>
            </a:endParaRP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Definir el alcance del proyecto: Comprender los objetivos y requisitos del proyecto, y asegurarse de que estén claramente definidos y documentados.</a:t>
            </a: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Planificar y organizar el proyecto: Desarrollar un plan detallado para el proyecto, que incluya las tareas necesarias, los recursos necesarios, los plazos y los presupuestos.</a:t>
            </a: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Asignar tareas y responsabilidades: Asignar tareas específicas a los miembros del equipo y asegurarse de que se entiendan y se cumplan las responsabilidades.</a:t>
            </a: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Supervisar el progreso del proyecto: Monitorear el progreso del proyecto y hacer ajustes en el plan si es necesario para garantizar que se cumplan los objetivos del proyecto.</a:t>
            </a: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Resolver problemas y tomar decisiones: Identificar y resolver los problemas del proyecto y tomar decisiones clave para asegurar que el proyecto se mantenga en el camino correcto.</a:t>
            </a:r>
          </a:p>
          <a:p>
            <a:pPr marL="171450" indent="-171450" algn="just">
              <a:buFont typeface="Arial" panose="020B0604020202020204" pitchFamily="34" charset="0"/>
              <a:buChar char="•"/>
              <a:defRPr/>
            </a:pPr>
            <a:r>
              <a:rPr lang="es-DO" sz="950">
                <a:solidFill>
                  <a:prstClr val="black">
                    <a:lumMod val="95000"/>
                    <a:lumOff val="5000"/>
                  </a:prstClr>
                </a:solidFill>
                <a:latin typeface="Lucida Sans" panose="020B0602030504020204" pitchFamily="34" charset="0"/>
              </a:rPr>
              <a:t>Comunicar y colaborar: Comunicar de manera efectiva con todos los miembros del equipo y colaborar con ellos para lograr los objetivos del proyecto.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95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Realizar el análisis de riesgos y dependencias entre los proyectos para mitigar a tiempo cualquier impase que pudiera afectar el plan.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95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Procesar la bitácora de cada proyecto y documentar las lecciones aprendidas para utilizar estos registros en proyectos a ser gestionados posteriormente por el equipo.</a:t>
            </a:r>
            <a:endParaRPr lang="es-DO" sz="950">
              <a:solidFill>
                <a:prstClr val="black">
                  <a:lumMod val="95000"/>
                  <a:lumOff val="5000"/>
                </a:prstClr>
              </a:solidFill>
              <a:latin typeface="Lucida Sans" panose="020B0602030504020204" pitchFamily="34" charset="0"/>
            </a:endParaRPr>
          </a:p>
          <a:p>
            <a:pPr algn="just">
              <a:defRPr/>
            </a:pPr>
            <a:endParaRPr lang="es-DO" sz="95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95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950">
                <a:solidFill>
                  <a:prstClr val="black">
                    <a:lumMod val="95000"/>
                    <a:lumOff val="5000"/>
                  </a:prstClr>
                </a:solidFill>
                <a:latin typeface="Lucida Sans" panose="020B0602030504020204" pitchFamily="34" charset="0"/>
              </a:rPr>
              <a:t> Licenciatura en Sistemas, Ingeniería Industrial, Licenciatura en Administración de Empresas</a:t>
            </a:r>
          </a:p>
          <a:p>
            <a:pPr marR="0" lvl="0" algn="just" defTabSz="914400" rtl="0" eaLnBrk="1" fontAlgn="auto" latinLnBrk="0" hangingPunct="1">
              <a:lnSpc>
                <a:spcPct val="100000"/>
              </a:lnSpc>
              <a:spcBef>
                <a:spcPts val="0"/>
              </a:spcBef>
              <a:spcAft>
                <a:spcPts val="0"/>
              </a:spcAft>
              <a:buClrTx/>
              <a:buSzTx/>
              <a:tabLst/>
              <a:defRPr/>
            </a:pPr>
            <a:endParaRPr kumimoji="0" lang="es-DO" sz="95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950" i="0" u="none" strike="noStrike" kern="1200" cap="none" spc="0" normalizeH="0" baseline="0" noProof="0">
                <a:ln>
                  <a:noFill/>
                </a:ln>
                <a:effectLst/>
                <a:uLnTx/>
                <a:uFillTx/>
                <a:latin typeface="Lucida Sans" panose="020B0602030504020204" pitchFamily="34" charset="0"/>
                <a:ea typeface="+mn-ea"/>
                <a:cs typeface="+mn-cs"/>
              </a:rPr>
              <a:t>Analizar e interpretar informaciones de negocios y procedimientos técnicos.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latin typeface="Lucida Sans" panose="020B0602030504020204" pitchFamily="34" charset="0"/>
              </a:rPr>
              <a:t>Manejar conceptos matemáticos tales como probabilidad e inferencia estadística.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latin typeface="Lucida Sans" panose="020B0602030504020204" pitchFamily="34" charset="0"/>
              </a:rPr>
              <a:t>Desarrollo de aplicaciones, bases de datos relacionales, manejos de proyectos.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950" b="1">
              <a:solidFill>
                <a:prstClr val="black">
                  <a:lumMod val="95000"/>
                  <a:lumOff val="5000"/>
                </a:prstClr>
              </a:solidFill>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95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Gestión de Proyectos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Resolución de Conflictos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Conocimientos Básicos de Gestión de Servicios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Certificación PMP (deseable)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Gestión del ciclo de vida de las aplicaciones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Manejo de Microsoft Office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Manejo de Microsoft Project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950">
                <a:solidFill>
                  <a:prstClr val="black">
                    <a:lumMod val="95000"/>
                    <a:lumOff val="5000"/>
                  </a:prstClr>
                </a:solidFill>
                <a:latin typeface="Lucida Sans" panose="020B0602030504020204" pitchFamily="34" charset="0"/>
              </a:rPr>
              <a:t>Manejo y experiencia comprobada en Metodologías Agiles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235312" y="1448842"/>
            <a:ext cx="4336625" cy="48705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solidFill>
                  <a:prstClr val="black">
                    <a:lumMod val="95000"/>
                    <a:lumOff val="5000"/>
                  </a:prstClr>
                </a:solidFill>
                <a:latin typeface="Lucida Sans" panose="020B0602030504020204" pitchFamily="34" charset="0"/>
              </a:rPr>
              <a:t>Tres</a:t>
            </a: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endParaRPr kumimoji="0" lang="es-DO" sz="1000" b="0" i="0" u="none" strike="noStrike" kern="1200" cap="none" spc="0" normalizeH="0" baseline="0" noProof="0">
              <a:ln>
                <a:noFill/>
              </a:ln>
              <a:effectLst/>
              <a:uLnTx/>
              <a:uFillTx/>
              <a:latin typeface="Lucida Sans" panose="020B0602030504020204" pitchFamily="34" charset="0"/>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 o copia de pasaporte.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Copia de títulos universitarios, certificaciones y educación continuada.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R="0" lvl="0" algn="l" defTabSz="914400" rtl="0" eaLnBrk="1" fontAlgn="auto" latinLnBrk="0" hangingPunct="1">
              <a:lnSpc>
                <a:spcPct val="100000"/>
              </a:lnSpc>
              <a:spcBef>
                <a:spcPts val="0"/>
              </a:spcBef>
              <a:spcAft>
                <a:spcPts val="0"/>
              </a:spcAft>
              <a:buClrTx/>
              <a:buSzTx/>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6 meses: RD$73,519.00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1496906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logo&#10;&#10;Description automatically generated">
            <a:extLst>
              <a:ext uri="{FF2B5EF4-FFF2-40B4-BE49-F238E27FC236}">
                <a16:creationId xmlns:a16="http://schemas.microsoft.com/office/drawing/2014/main" id="{7C0400D7-B196-4C6D-937A-D0635CF69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6751" y="5942678"/>
            <a:ext cx="2355492" cy="832034"/>
          </a:xfrm>
          <a:prstGeom prst="rect">
            <a:avLst/>
          </a:prstGeom>
        </p:spPr>
      </p:pic>
      <p:pic>
        <p:nvPicPr>
          <p:cNvPr id="13" name="Picture 12">
            <a:extLst>
              <a:ext uri="{FF2B5EF4-FFF2-40B4-BE49-F238E27FC236}">
                <a16:creationId xmlns:a16="http://schemas.microsoft.com/office/drawing/2014/main" id="{D8315FEC-07D6-4BBB-9E42-DB9DDE9B5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984069"/>
          </a:xfrm>
          <a:prstGeom prst="rect">
            <a:avLst/>
          </a:prstGeom>
        </p:spPr>
      </p:pic>
      <p:sp>
        <p:nvSpPr>
          <p:cNvPr id="5" name="TextBox 4">
            <a:extLst>
              <a:ext uri="{FF2B5EF4-FFF2-40B4-BE49-F238E27FC236}">
                <a16:creationId xmlns:a16="http://schemas.microsoft.com/office/drawing/2014/main" id="{2692222E-DE25-4555-91A5-BF388D782C93}"/>
              </a:ext>
            </a:extLst>
          </p:cNvPr>
          <p:cNvSpPr txBox="1"/>
          <p:nvPr/>
        </p:nvSpPr>
        <p:spPr>
          <a:xfrm>
            <a:off x="149757" y="984069"/>
            <a:ext cx="859605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800" b="1" i="0" u="none" strike="noStrike" kern="1200" cap="none" spc="0" normalizeH="0" baseline="0" noProof="0">
                <a:ln>
                  <a:noFill/>
                </a:ln>
                <a:solidFill>
                  <a:srgbClr val="75C047"/>
                </a:solidFill>
                <a:effectLst/>
                <a:uLnTx/>
                <a:uFillTx/>
                <a:latin typeface="Lucida Sans" panose="020B0602030504020204" pitchFamily="34" charset="0"/>
                <a:ea typeface="+mn-ea"/>
                <a:cs typeface="+mn-cs"/>
              </a:rPr>
              <a:t>Analista Aseguramiento de la Calidad - BPM</a:t>
            </a:r>
          </a:p>
          <a:p>
            <a:pPr marR="0" lvl="0" algn="just" fontAlgn="auto">
              <a:lnSpc>
                <a:spcPct val="100000"/>
              </a:lnSpc>
              <a:spcBef>
                <a:spcPts val="0"/>
              </a:spcBef>
              <a:spcAft>
                <a:spcPts val="0"/>
              </a:spcAft>
              <a:buClrTx/>
              <a:buSzTx/>
              <a:tabLst/>
              <a:defRPr/>
            </a:pPr>
            <a:r>
              <a:rPr lang="es-DO" sz="1200" b="1">
                <a:latin typeface="Lucida Sans" panose="020B0602030504020204" pitchFamily="34" charset="0"/>
              </a:rPr>
              <a:t>Sección Aseguramiento de la Calidad</a:t>
            </a:r>
          </a:p>
        </p:txBody>
      </p:sp>
      <p:sp>
        <p:nvSpPr>
          <p:cNvPr id="6" name="TextBox 5">
            <a:extLst>
              <a:ext uri="{FF2B5EF4-FFF2-40B4-BE49-F238E27FC236}">
                <a16:creationId xmlns:a16="http://schemas.microsoft.com/office/drawing/2014/main" id="{AF484227-01C0-48F2-AFF7-E44F32451E30}"/>
              </a:ext>
            </a:extLst>
          </p:cNvPr>
          <p:cNvSpPr txBox="1"/>
          <p:nvPr/>
        </p:nvSpPr>
        <p:spPr>
          <a:xfrm>
            <a:off x="149756" y="1538067"/>
            <a:ext cx="6851935" cy="4555093"/>
          </a:xfrm>
          <a:prstGeom prst="rect">
            <a:avLst/>
          </a:prstGeom>
          <a:noFill/>
        </p:spPr>
        <p:txBody>
          <a:bodyPr wrap="square" rtlCol="0">
            <a:spAutoFit/>
          </a:bodyPr>
          <a:lstStyle/>
          <a:p>
            <a:pPr marL="0" indent="0" algn="just">
              <a:buFontTx/>
              <a:buNone/>
              <a:defRPr/>
            </a:pPr>
            <a:r>
              <a:rPr lang="en-US" sz="1000" b="1">
                <a:solidFill>
                  <a:prstClr val="black">
                    <a:lumMod val="95000"/>
                    <a:lumOff val="5000"/>
                  </a:prstClr>
                </a:solidFill>
                <a:latin typeface="Lucida Sans" panose="020B0602030504020204" pitchFamily="34" charset="0"/>
              </a:rPr>
              <a:t>Funciones del puesto: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y ejecutar pruebas en los procesos empresariales implementados en la plataforma BPM para verificar que cumplan con los requerimientos del cliente y para detectar cualquier error o fallo en el sistema.</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Identificar y reportar cualquier problema o fallo detectado durante las pruebas, incluyendo la documentación necesaria para reproducir el problema y ayudar al equipo de desarrollo a resolverlo.</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Diseñar y desarrollar pruebas automatizadas para hacerlas más eficientes y efectivas.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Colaborar con el equipo de desarrollo para entender los procesos empresariales implementados en la plataforma BPM y trabajar juntos para mejorar la calidad del sistema.</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Realizar pruebas de integración entre la plataforma BPM y otros sistemas, para asegurarse de que la plataforma BPM funcione correctamente en conjunto con los sistemas existentes.</a:t>
            </a:r>
          </a:p>
          <a:p>
            <a:pPr marL="171450" indent="-171450" algn="just">
              <a:buFont typeface="Arial" panose="020B0604020202020204" pitchFamily="34" charset="0"/>
              <a:buChar char="•"/>
              <a:defRPr/>
            </a:pPr>
            <a:r>
              <a:rPr lang="es-DO" sz="1000">
                <a:solidFill>
                  <a:prstClr val="black">
                    <a:lumMod val="95000"/>
                    <a:lumOff val="5000"/>
                  </a:prstClr>
                </a:solidFill>
                <a:latin typeface="Lucida Sans" panose="020B0602030504020204" pitchFamily="34" charset="0"/>
              </a:rPr>
              <a:t>Analizar y resolver cualquier problema relacionado con las pruebas, el proceso empresarial o la plataforma BPM, para garantizar que el sistema funcione correctamente.</a:t>
            </a:r>
          </a:p>
          <a:p>
            <a:pPr marL="171450" indent="-171450" algn="just">
              <a:buFont typeface="Arial" panose="020B0604020202020204" pitchFamily="34" charset="0"/>
              <a:buChar char="•"/>
              <a:defRPr/>
            </a:pPr>
            <a:endParaRPr lang="es-DO" sz="1000">
              <a:solidFill>
                <a:prstClr val="black">
                  <a:lumMod val="95000"/>
                  <a:lumOff val="5000"/>
                </a:prstClr>
              </a:solidFill>
              <a:latin typeface="Lucida Sans" panose="020B0602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Preparación académica: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Graduado de Ingeniería de Sistemas</a:t>
            </a:r>
            <a:r>
              <a:rPr lang="es-DO" sz="1000">
                <a:solidFill>
                  <a:prstClr val="black">
                    <a:lumMod val="95000"/>
                    <a:lumOff val="5000"/>
                  </a:prstClr>
                </a:solidFill>
                <a:latin typeface="Lucida Sans" panose="020B0602030504020204" pitchFamily="34" charset="0"/>
              </a:rPr>
              <a:t> y/o Ingeniería Industrial.</a:t>
            </a:r>
          </a:p>
          <a:p>
            <a:pPr marR="0" lvl="0" algn="just" defTabSz="914400" rtl="0" eaLnBrk="1" fontAlgn="auto" latinLnBrk="0" hangingPunct="1">
              <a:lnSpc>
                <a:spcPct val="100000"/>
              </a:lnSpc>
              <a:spcBef>
                <a:spcPts val="0"/>
              </a:spcBef>
              <a:spcAft>
                <a:spcPts val="0"/>
              </a:spcAft>
              <a:buClrTx/>
              <a:buSzTx/>
              <a:tabLst/>
              <a:defRPr/>
            </a:pPr>
            <a:endPar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R="0" lvl="0" algn="just" defTabSz="914400" rtl="0" eaLnBrk="1" fontAlgn="auto" latinLnBrk="0" hangingPunct="1">
              <a:lnSpc>
                <a:spcPct val="100000"/>
              </a:lnSpc>
              <a:spcBef>
                <a:spcPts val="0"/>
              </a:spcBef>
              <a:spcAft>
                <a:spcPts val="0"/>
              </a:spcAft>
              <a:buClrTx/>
              <a:buSzTx/>
              <a:tabLst/>
              <a:defRPr/>
            </a:pP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Competencias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r>
              <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técnicas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Analizar e interpretar informaciones de políticas y procedimientos técnicos.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DO" sz="1000">
                <a:latin typeface="Lucida Sans" panose="020B0602030504020204" pitchFamily="34" charset="0"/>
              </a:rPr>
              <a:t>Habilidades para diagnosticar y resolver problemas.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DO" sz="1000" b="1">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Conocimientos técnicos y especializados: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Manejo y experiencia comprobada en Metodologías Agiles.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Lógica de Programación.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Manejo de herramientas de calidad de software.</a:t>
            </a:r>
            <a:endParaRPr lang="es-DO" sz="1000">
              <a:latin typeface="Lucida Sans" panose="020B0602030504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Manejo de Microsoft office.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i="0" u="none" strike="noStrike" kern="1200" cap="none" spc="0" normalizeH="0" baseline="0" noProof="0">
                <a:ln>
                  <a:noFill/>
                </a:ln>
                <a:effectLst/>
                <a:uLnTx/>
                <a:uFillTx/>
                <a:latin typeface="Lucida Sans" panose="020B0602030504020204" pitchFamily="34" charset="0"/>
                <a:ea typeface="+mn-ea"/>
                <a:cs typeface="+mn-cs"/>
              </a:rPr>
              <a:t>Conocimiento Básicos de Gestión de Servicios TI.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a:t>
            </a:r>
          </a:p>
        </p:txBody>
      </p:sp>
      <p:sp>
        <p:nvSpPr>
          <p:cNvPr id="7" name="TextBox 6">
            <a:extLst>
              <a:ext uri="{FF2B5EF4-FFF2-40B4-BE49-F238E27FC236}">
                <a16:creationId xmlns:a16="http://schemas.microsoft.com/office/drawing/2014/main" id="{D4CE1753-5921-4521-A57E-D62305D0ADF0}"/>
              </a:ext>
            </a:extLst>
          </p:cNvPr>
          <p:cNvSpPr txBox="1"/>
          <p:nvPr/>
        </p:nvSpPr>
        <p:spPr>
          <a:xfrm>
            <a:off x="7151448" y="1418804"/>
            <a:ext cx="4605123" cy="502445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Experiencia</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Tres (3) años en labores relacionadas al cargo.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Requisitos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para </a:t>
            </a: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aplicar</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No tener antecedentes penales (se requerirá certificación al final del proceso).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DO" sz="1000" b="1" i="0" u="none" strike="noStrike" kern="1200" cap="none" spc="0" normalizeH="0" baseline="0" noProof="0">
              <a:ln>
                <a:noFill/>
              </a:ln>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DO" sz="1000" b="1" i="0" u="none" strike="noStrike" kern="1200" cap="none" spc="0" normalizeH="0" baseline="0" noProof="0">
                <a:ln>
                  <a:noFill/>
                </a:ln>
                <a:effectLst/>
                <a:uLnTx/>
                <a:uFillTx/>
                <a:latin typeface="Lucida Sans" panose="020B0602030504020204" pitchFamily="34" charset="0"/>
                <a:ea typeface="+mn-ea"/>
                <a:cs typeface="+mn-cs"/>
              </a:rPr>
              <a:t>Documentos a enviar al correo electrónico</a:t>
            </a:r>
            <a:r>
              <a:rPr kumimoji="0" lang="en-US" sz="1000" b="1" i="0" u="none" strike="noStrike" kern="1200" cap="none" spc="0" normalizeH="0" baseline="0" noProof="0">
                <a:ln>
                  <a:noFill/>
                </a:ln>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Formulario de Solicitud de Empleo llenado (adjunto).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la Cédula de Identidad y Electoral de ambos lados o copia de pasaporte.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Currículo actualizado incluyendo las labores desempeñadas en los cargos ocupados.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effectLst/>
                <a:uLnTx/>
                <a:uFillTx/>
                <a:latin typeface="Lucida Sans" panose="020B0602030504020204" pitchFamily="34" charset="0"/>
                <a:ea typeface="+mn-ea"/>
                <a:cs typeface="+mn-cs"/>
              </a:rPr>
              <a:t>Copia de títulos universitarios, certificaciones y educación continuada.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a:defRPr/>
            </a:pPr>
            <a:r>
              <a:rPr lang="en-US" sz="1000" b="1" err="1">
                <a:solidFill>
                  <a:prstClr val="black">
                    <a:lumMod val="95000"/>
                    <a:lumOff val="5000"/>
                  </a:prstClr>
                </a:solidFill>
                <a:latin typeface="Lucida Sans" panose="020B0602030504020204" pitchFamily="34" charset="0"/>
              </a:rPr>
              <a:t>Modalidad</a:t>
            </a:r>
            <a:r>
              <a:rPr lang="en-US" sz="1000" b="1">
                <a:solidFill>
                  <a:prstClr val="black">
                    <a:lumMod val="95000"/>
                    <a:lumOff val="5000"/>
                  </a:prstClr>
                </a:solidFill>
                <a:latin typeface="Lucida Sans" panose="020B0602030504020204" pitchFamily="34" charset="0"/>
              </a:rPr>
              <a:t> de </a:t>
            </a:r>
            <a:r>
              <a:rPr lang="en-US" sz="1000" b="1" err="1">
                <a:solidFill>
                  <a:prstClr val="black">
                    <a:lumMod val="95000"/>
                    <a:lumOff val="5000"/>
                  </a:prstClr>
                </a:solidFill>
                <a:latin typeface="Lucida Sans" panose="020B0602030504020204" pitchFamily="34" charset="0"/>
              </a:rPr>
              <a:t>trabajo</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Híbrida: virtual y presencial.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Remuneración</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de los </a:t>
            </a:r>
            <a:r>
              <a:rPr kumimoji="0" lang="en-US" sz="1000" b="0"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primeros</a:t>
            </a:r>
            <a:r>
              <a:rPr kumimoji="0" lang="en-US" sz="1000" b="0"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 6 mese</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s: RD$73,519.00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effectLst/>
                <a:uLnTx/>
                <a:uFillTx/>
                <a:latin typeface="Lucida Sans" panose="020B0602030504020204" pitchFamily="34" charset="0"/>
                <a:ea typeface="+mn-ea"/>
                <a:cs typeface="+mn-cs"/>
              </a:rPr>
              <a:t> final: RD$81,688.00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black">
                    <a:lumMod val="95000"/>
                    <a:lumOff val="5000"/>
                  </a:prstClr>
                </a:solidFill>
                <a:effectLst/>
                <a:uLnTx/>
                <a:uFillTx/>
                <a:latin typeface="Lucida Sans" panose="020B0602030504020204" pitchFamily="34" charset="0"/>
                <a:ea typeface="+mn-ea"/>
                <a:cs typeface="+mn-cs"/>
              </a:rPr>
              <a:t>Beneficios</a:t>
            </a:r>
            <a:r>
              <a:rPr kumimoji="0" lang="en-US" sz="1000" b="1" i="0" u="none" strike="noStrike" kern="1200" cap="none" spc="0" normalizeH="0" baseline="0" noProof="0">
                <a:ln>
                  <a:noFill/>
                </a:ln>
                <a:solidFill>
                  <a:prstClr val="black">
                    <a:lumMod val="95000"/>
                    <a:lumOff val="5000"/>
                  </a:prstClr>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Salario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de Navidad.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DO"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Vacaciones de acuerdo a la Ley 41-08 de Función Pública.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Bono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vacacional</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Incentivos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trimestrales</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Seguro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médico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básico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 y </a:t>
            </a:r>
            <a:r>
              <a:rPr kumimoji="0" lang="en-US" sz="1000" b="0" i="0" u="none" strike="noStrike" kern="1200" cap="none" spc="0" normalizeH="0" baseline="0" noProof="0" err="1">
                <a:ln>
                  <a:noFill/>
                </a:ln>
                <a:solidFill>
                  <a:prstClr val="black"/>
                </a:solidFill>
                <a:effectLst/>
                <a:uLnTx/>
                <a:uFillTx/>
                <a:latin typeface="Lucida Sans" panose="020B0602030504020204" pitchFamily="34" charset="0"/>
                <a:ea typeface="+mn-ea"/>
                <a:cs typeface="+mn-cs"/>
              </a:rPr>
              <a:t>complementario</a:t>
            </a:r>
            <a:r>
              <a:rPr kumimoji="0" lang="en-US" sz="1000" b="0" i="0" u="none" strike="noStrike" kern="1200" cap="none" spc="0" normalizeH="0" baseline="0" noProof="0">
                <a:ln>
                  <a:noFill/>
                </a:ln>
                <a:solidFill>
                  <a:prstClr val="black"/>
                </a:solidFill>
                <a:effectLst/>
                <a:uLnTx/>
                <a:uFillTx/>
                <a:latin typeface="Lucida Sans" panose="020B0602030504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black">
                  <a:lumMod val="75000"/>
                  <a:lumOff val="25000"/>
                </a:prstClr>
              </a:solidFill>
              <a:effectLst/>
              <a:uLnTx/>
              <a:uFillTx/>
              <a:latin typeface="Lucida Sans" panose="020B0602030504020204" pitchFamily="34" charset="0"/>
              <a:ea typeface="+mn-ea"/>
              <a:cs typeface="+mn-cs"/>
            </a:endParaRPr>
          </a:p>
        </p:txBody>
      </p:sp>
      <p:sp>
        <p:nvSpPr>
          <p:cNvPr id="10" name="Title 1">
            <a:extLst>
              <a:ext uri="{FF2B5EF4-FFF2-40B4-BE49-F238E27FC236}">
                <a16:creationId xmlns:a16="http://schemas.microsoft.com/office/drawing/2014/main" id="{713F0956-6064-4342-A552-485B3316F0EB}"/>
              </a:ext>
            </a:extLst>
          </p:cNvPr>
          <p:cNvSpPr>
            <a:spLocks noGrp="1"/>
          </p:cNvSpPr>
          <p:nvPr>
            <p:ph type="title"/>
          </p:nvPr>
        </p:nvSpPr>
        <p:spPr>
          <a:xfrm>
            <a:off x="520377" y="17417"/>
            <a:ext cx="10515600" cy="879564"/>
          </a:xfrm>
        </p:spPr>
        <p:txBody>
          <a:bodyPr>
            <a:normAutofit/>
          </a:bodyPr>
          <a:lstStyle/>
          <a:p>
            <a:r>
              <a:rPr lang="en-US" sz="3600" b="1">
                <a:solidFill>
                  <a:schemeClr val="bg1"/>
                </a:solidFill>
                <a:latin typeface="Lucida Bright" panose="02040602050505020304" pitchFamily="18" charset="0"/>
              </a:rPr>
              <a:t>¡</a:t>
            </a:r>
            <a:r>
              <a:rPr lang="es-DO" sz="3600" b="1">
                <a:solidFill>
                  <a:schemeClr val="bg1"/>
                </a:solidFill>
                <a:latin typeface="Lucida Bright" panose="02040602050505020304" pitchFamily="18" charset="0"/>
              </a:rPr>
              <a:t>Aplica a nuestras vacantes</a:t>
            </a:r>
            <a:r>
              <a:rPr lang="en-US" sz="3600" b="1">
                <a:solidFill>
                  <a:schemeClr val="bg1"/>
                </a:solidFill>
                <a:latin typeface="Lucida Bright" panose="02040602050505020304" pitchFamily="18" charset="0"/>
              </a:rPr>
              <a:t>! </a:t>
            </a:r>
          </a:p>
        </p:txBody>
      </p:sp>
    </p:spTree>
    <p:extLst>
      <p:ext uri="{BB962C8B-B14F-4D97-AF65-F5344CB8AC3E}">
        <p14:creationId xmlns:p14="http://schemas.microsoft.com/office/powerpoint/2010/main" val="32236486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d35be41-c12f-4aad-991a-fd35262463e1" xsi:nil="true"/>
    <lcf76f155ced4ddcb4097134ff3c332f xmlns="54e43cde-d84e-4df7-86e6-856b0fe9726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F6D9419CB56FF439BA0D0659D326AA5" ma:contentTypeVersion="16" ma:contentTypeDescription="Create a new document." ma:contentTypeScope="" ma:versionID="965b27623752ef206e67ee7cf4e49bcb">
  <xsd:schema xmlns:xsd="http://www.w3.org/2001/XMLSchema" xmlns:xs="http://www.w3.org/2001/XMLSchema" xmlns:p="http://schemas.microsoft.com/office/2006/metadata/properties" xmlns:ns2="54e43cde-d84e-4df7-86e6-856b0fe97263" xmlns:ns3="0d35be41-c12f-4aad-991a-fd35262463e1" targetNamespace="http://schemas.microsoft.com/office/2006/metadata/properties" ma:root="true" ma:fieldsID="c7e9976477049e8abb6317b0070f5ff3" ns2:_="" ns3:_="">
    <xsd:import namespace="54e43cde-d84e-4df7-86e6-856b0fe97263"/>
    <xsd:import namespace="0d35be41-c12f-4aad-991a-fd35262463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e43cde-d84e-4df7-86e6-856b0fe972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62b556b-9293-4d3a-a215-57978cbbca2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d35be41-c12f-4aad-991a-fd35262463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ed7851-97b1-43e9-9390-1cddf6b12701}" ma:internalName="TaxCatchAll" ma:showField="CatchAllData" ma:web="0d35be41-c12f-4aad-991a-fd35262463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BF5BFD-F9D7-4996-AAFA-657A26473044}">
  <ds:schemaRefs>
    <ds:schemaRef ds:uri="http://schemas.microsoft.com/sharepoint/v3/contenttype/forms"/>
  </ds:schemaRefs>
</ds:datastoreItem>
</file>

<file path=customXml/itemProps2.xml><?xml version="1.0" encoding="utf-8"?>
<ds:datastoreItem xmlns:ds="http://schemas.openxmlformats.org/officeDocument/2006/customXml" ds:itemID="{8BCBA9A5-A317-4386-A2DC-30ED24EA9E15}">
  <ds:schemaRefs>
    <ds:schemaRef ds:uri="0d35be41-c12f-4aad-991a-fd35262463e1"/>
    <ds:schemaRef ds:uri="54e43cde-d84e-4df7-86e6-856b0fe97263"/>
    <ds:schemaRef ds:uri="e467aa8f-df2d-47f2-8c20-98aaf340e1de"/>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24A55C6B-448B-4DFA-9802-BBDF5B0528DA}">
  <ds:schemaRefs>
    <ds:schemaRef ds:uri="0d35be41-c12f-4aad-991a-fd35262463e1"/>
    <ds:schemaRef ds:uri="54e43cde-d84e-4df7-86e6-856b0fe972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11</TotalTime>
  <Words>4003</Words>
  <Application>Microsoft Office PowerPoint</Application>
  <PresentationFormat>Widescreen</PresentationFormat>
  <Paragraphs>495</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Lucida Bright</vt:lpstr>
      <vt:lpstr>Lucida Sans</vt:lpstr>
      <vt:lpstr>Office Theme</vt:lpstr>
      <vt:lpstr>PowerPoint Presentation</vt:lpstr>
      <vt:lpstr>¡Conoce nuestras vacantes! </vt:lpstr>
      <vt:lpstr>¡Aplica a nuestras vacantes! </vt:lpstr>
      <vt:lpstr>¡Aplica a nuestras vacantes! </vt:lpstr>
      <vt:lpstr>¡Aplica a nuestras vacantes! </vt:lpstr>
      <vt:lpstr>¡Aplica a nuestras vacantes! </vt:lpstr>
      <vt:lpstr>¡Aplica a nuestras vacantes! </vt:lpstr>
      <vt:lpstr>¡Aplica a nuestras vacantes! </vt:lpstr>
      <vt:lpstr>¡Aplica a nuestras vacantes! </vt:lpstr>
      <vt:lpstr>¡Aplica a nuestras vacantes! </vt:lpstr>
      <vt:lpstr>¡Aplica a nuestras vacantes!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Luis M Vargas G</dc:creator>
  <cp:lastModifiedBy>Franklin O Castillo S</cp:lastModifiedBy>
  <cp:revision>5</cp:revision>
  <dcterms:created xsi:type="dcterms:W3CDTF">2021-09-30T19:14:26Z</dcterms:created>
  <dcterms:modified xsi:type="dcterms:W3CDTF">2023-04-27T14:16:02Z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0x0101009F6D9419CB56FF439BA0D0659D326AA5</vt:lpwstr>
  </property>
  <property fmtid="{D5CDD505-2E9C-101B-9397-08002B2CF9AE}" pid="3" name="MediaServiceImageTags">
    <vt:lpwstr/>
  </property>
</Properties>
</file>